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498" r:id="rId3"/>
    <p:sldId id="259" r:id="rId4"/>
    <p:sldId id="497" r:id="rId5"/>
    <p:sldId id="496" r:id="rId6"/>
    <p:sldId id="257" r:id="rId7"/>
    <p:sldId id="258" r:id="rId8"/>
    <p:sldId id="263" r:id="rId9"/>
    <p:sldId id="264" r:id="rId10"/>
    <p:sldId id="509" r:id="rId11"/>
    <p:sldId id="265" r:id="rId12"/>
    <p:sldId id="499" r:id="rId13"/>
    <p:sldId id="386" r:id="rId14"/>
    <p:sldId id="387" r:id="rId15"/>
    <p:sldId id="388" r:id="rId16"/>
    <p:sldId id="494" r:id="rId17"/>
    <p:sldId id="495" r:id="rId18"/>
    <p:sldId id="391" r:id="rId19"/>
    <p:sldId id="392" r:id="rId20"/>
    <p:sldId id="393" r:id="rId21"/>
    <p:sldId id="395" r:id="rId22"/>
    <p:sldId id="396" r:id="rId23"/>
    <p:sldId id="480" r:id="rId24"/>
    <p:sldId id="447" r:id="rId25"/>
    <p:sldId id="397" r:id="rId26"/>
    <p:sldId id="398" r:id="rId27"/>
    <p:sldId id="399" r:id="rId28"/>
    <p:sldId id="400" r:id="rId29"/>
    <p:sldId id="401" r:id="rId30"/>
    <p:sldId id="402" r:id="rId31"/>
    <p:sldId id="421" r:id="rId32"/>
    <p:sldId id="422" r:id="rId33"/>
    <p:sldId id="423" r:id="rId34"/>
    <p:sldId id="424" r:id="rId35"/>
    <p:sldId id="510" r:id="rId36"/>
    <p:sldId id="448" r:id="rId37"/>
    <p:sldId id="426" r:id="rId38"/>
    <p:sldId id="491" r:id="rId39"/>
    <p:sldId id="427" r:id="rId40"/>
    <p:sldId id="492" r:id="rId41"/>
    <p:sldId id="501" r:id="rId42"/>
    <p:sldId id="502" r:id="rId43"/>
    <p:sldId id="500" r:id="rId44"/>
    <p:sldId id="503" r:id="rId45"/>
    <p:sldId id="506" r:id="rId46"/>
    <p:sldId id="428" r:id="rId47"/>
    <p:sldId id="434" r:id="rId48"/>
    <p:sldId id="429" r:id="rId49"/>
    <p:sldId id="431" r:id="rId50"/>
    <p:sldId id="504" r:id="rId51"/>
    <p:sldId id="432" r:id="rId52"/>
    <p:sldId id="505" r:id="rId53"/>
    <p:sldId id="449" r:id="rId54"/>
    <p:sldId id="404" r:id="rId55"/>
    <p:sldId id="405" r:id="rId56"/>
    <p:sldId id="406" r:id="rId57"/>
    <p:sldId id="407" r:id="rId58"/>
    <p:sldId id="490" r:id="rId59"/>
    <p:sldId id="408" r:id="rId60"/>
    <p:sldId id="410" r:id="rId61"/>
    <p:sldId id="437" r:id="rId62"/>
    <p:sldId id="450" r:id="rId63"/>
    <p:sldId id="436" r:id="rId64"/>
    <p:sldId id="411" r:id="rId65"/>
    <p:sldId id="409" r:id="rId66"/>
    <p:sldId id="414" r:id="rId67"/>
    <p:sldId id="415" r:id="rId68"/>
    <p:sldId id="416" r:id="rId69"/>
    <p:sldId id="420" r:id="rId70"/>
    <p:sldId id="41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7483"/>
  </p:normalViewPr>
  <p:slideViewPr>
    <p:cSldViewPr snapToGrid="0" snapToObjects="1">
      <p:cViewPr varScale="1">
        <p:scale>
          <a:sx n="111" d="100"/>
          <a:sy n="111" d="100"/>
        </p:scale>
        <p:origin x="11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B5A23-8985-B348-B5F6-EE6701D8C9BC}" type="datetimeFigureOut">
              <a:rPr lang="en-US" smtClean="0"/>
              <a:t>8/30/23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164B6-C7A2-0347-83F0-D722E3EFCD83}" type="slidenum">
              <a:rPr lang="en-US" smtClean="0"/>
              <a:t>‹#›</a:t>
            </a:fld>
            <a:endParaRPr lang="en-US"/>
          </a:p>
        </p:txBody>
      </p:sp>
    </p:spTree>
    <p:extLst>
      <p:ext uri="{BB962C8B-B14F-4D97-AF65-F5344CB8AC3E}">
        <p14:creationId xmlns:p14="http://schemas.microsoft.com/office/powerpoint/2010/main" val="3910590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en.wikipedia.org/wiki/Leading_digit"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need to wait a bit</a:t>
            </a:r>
          </a:p>
        </p:txBody>
      </p:sp>
      <p:sp>
        <p:nvSpPr>
          <p:cNvPr id="4" name="Slide Number Placeholder 3"/>
          <p:cNvSpPr>
            <a:spLocks noGrp="1"/>
          </p:cNvSpPr>
          <p:nvPr>
            <p:ph type="sldNum" sz="quarter" idx="5"/>
          </p:nvPr>
        </p:nvSpPr>
        <p:spPr/>
        <p:txBody>
          <a:bodyPr/>
          <a:lstStyle/>
          <a:p>
            <a:fld id="{688164B6-C7A2-0347-83F0-D722E3EFCD83}" type="slidenum">
              <a:rPr lang="en-US" smtClean="0"/>
              <a:t>6</a:t>
            </a:fld>
            <a:endParaRPr lang="en-US"/>
          </a:p>
        </p:txBody>
      </p:sp>
    </p:spTree>
    <p:extLst>
      <p:ext uri="{BB962C8B-B14F-4D97-AF65-F5344CB8AC3E}">
        <p14:creationId xmlns:p14="http://schemas.microsoft.com/office/powerpoint/2010/main" val="197950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19</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Have student walk through formula, translate to English</a:t>
            </a:r>
          </a:p>
        </p:txBody>
      </p:sp>
    </p:spTree>
    <p:extLst>
      <p:ext uri="{BB962C8B-B14F-4D97-AF65-F5344CB8AC3E}">
        <p14:creationId xmlns:p14="http://schemas.microsoft.com/office/powerpoint/2010/main" val="70203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20</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Read out sentence</a:t>
            </a:r>
          </a:p>
          <a:p>
            <a:pPr eaLnBrk="1" hangingPunct="1"/>
            <a:r>
              <a:rPr lang="en-US" dirty="0"/>
              <a:t>Looks horrible and random</a:t>
            </a:r>
          </a:p>
        </p:txBody>
      </p:sp>
    </p:spTree>
    <p:extLst>
      <p:ext uri="{BB962C8B-B14F-4D97-AF65-F5344CB8AC3E}">
        <p14:creationId xmlns:p14="http://schemas.microsoft.com/office/powerpoint/2010/main" val="164543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21</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421852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22</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299861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23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97403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24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36433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25</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dirty="0"/>
              <a:t>Of all the times you see the word i-1 how frequently does w I follow?</a:t>
            </a:r>
          </a:p>
          <a:p>
            <a:pPr eaLnBrk="1" hangingPunct="1"/>
            <a:endParaRPr lang="en-US" dirty="0"/>
          </a:p>
          <a:p>
            <a:pPr eaLnBrk="1" hangingPunct="1"/>
            <a:r>
              <a:rPr lang="en-US" dirty="0"/>
              <a:t>All count c for brevity</a:t>
            </a:r>
          </a:p>
        </p:txBody>
      </p:sp>
    </p:spTree>
    <p:extLst>
      <p:ext uri="{BB962C8B-B14F-4D97-AF65-F5344CB8AC3E}">
        <p14:creationId xmlns:p14="http://schemas.microsoft.com/office/powerpoint/2010/main" val="2740532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26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en-US" dirty="0"/>
              <a:t>What is asked for in English? Probability of am, given the preceding word </a:t>
            </a:r>
            <a:r>
              <a:rPr lang="en-US" dirty="0" err="1"/>
              <a:t>i</a:t>
            </a:r>
            <a:endParaRPr lang="en-US" dirty="0"/>
          </a:p>
          <a:p>
            <a:pPr eaLnBrk="1" hangingPunct="1"/>
            <a:r>
              <a:rPr lang="en-US" dirty="0"/>
              <a:t>What is it? 2/3rds</a:t>
            </a:r>
          </a:p>
        </p:txBody>
      </p:sp>
    </p:spTree>
    <p:extLst>
      <p:ext uri="{BB962C8B-B14F-4D97-AF65-F5344CB8AC3E}">
        <p14:creationId xmlns:p14="http://schemas.microsoft.com/office/powerpoint/2010/main" val="710370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FDCDB1FB-B553-8842-96AB-B949BC658A96}" type="slidenum">
              <a:rPr lang="en-US"/>
              <a:pPr/>
              <a:t>27</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91129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7FB2B866-E83E-5A43-8CC5-7901D97D29F5}" type="slidenum">
              <a:rPr lang="en-US"/>
              <a:pPr/>
              <a:t>28</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r>
              <a:rPr lang="en-US" dirty="0"/>
              <a:t>Bigram – which axis?  (Preceding word is vertical or horizontal?)  </a:t>
            </a:r>
            <a:r>
              <a:rPr lang="en-US" dirty="0" err="1"/>
              <a:t>i</a:t>
            </a:r>
            <a:r>
              <a:rPr lang="en-US" dirty="0"/>
              <a:t> want...</a:t>
            </a:r>
          </a:p>
          <a:p>
            <a:pPr eaLnBrk="1" hangingPunct="1"/>
            <a:r>
              <a:rPr lang="en-US" dirty="0"/>
              <a:t>What other features does this matrix have? Sparsity…</a:t>
            </a:r>
          </a:p>
        </p:txBody>
      </p:sp>
    </p:spTree>
    <p:extLst>
      <p:ext uri="{BB962C8B-B14F-4D97-AF65-F5344CB8AC3E}">
        <p14:creationId xmlns:p14="http://schemas.microsoft.com/office/powerpoint/2010/main" val="96547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Translation</a:t>
            </a:r>
          </a:p>
          <a:p>
            <a:r>
              <a:rPr lang="en-US" dirty="0"/>
              <a:t>Natural Language Generation</a:t>
            </a:r>
          </a:p>
        </p:txBody>
      </p:sp>
      <p:sp>
        <p:nvSpPr>
          <p:cNvPr id="4" name="Slide Number Placeholder 3"/>
          <p:cNvSpPr>
            <a:spLocks noGrp="1"/>
          </p:cNvSpPr>
          <p:nvPr>
            <p:ph type="sldNum" sz="quarter" idx="5"/>
          </p:nvPr>
        </p:nvSpPr>
        <p:spPr/>
        <p:txBody>
          <a:bodyPr/>
          <a:lstStyle/>
          <a:p>
            <a:fld id="{688164B6-C7A2-0347-83F0-D722E3EFCD83}" type="slidenum">
              <a:rPr lang="en-US" smtClean="0"/>
              <a:t>9</a:t>
            </a:fld>
            <a:endParaRPr lang="en-US"/>
          </a:p>
        </p:txBody>
      </p:sp>
    </p:spTree>
    <p:extLst>
      <p:ext uri="{BB962C8B-B14F-4D97-AF65-F5344CB8AC3E}">
        <p14:creationId xmlns:p14="http://schemas.microsoft.com/office/powerpoint/2010/main" val="3901923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EC8F4263-5B2E-CA40-9150-52BFC1C4104E}" type="slidenum">
              <a:rPr lang="en-US"/>
              <a:pPr/>
              <a:t>29</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r>
              <a:rPr lang="en-US" dirty="0"/>
              <a:t>Unigrams are just overall corpus counts of ”I” for example, so you would </a:t>
            </a:r>
            <a:r>
              <a:rPr lang="en-US" dirty="0" err="1"/>
              <a:t>devide</a:t>
            </a:r>
            <a:r>
              <a:rPr lang="en-US" dirty="0"/>
              <a:t> everything in row 1 (result) by 2533, everything in row 2 by 927…</a:t>
            </a:r>
          </a:p>
        </p:txBody>
      </p:sp>
    </p:spTree>
    <p:extLst>
      <p:ext uri="{BB962C8B-B14F-4D97-AF65-F5344CB8AC3E}">
        <p14:creationId xmlns:p14="http://schemas.microsoft.com/office/powerpoint/2010/main" val="2447379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1ABB749-D528-AD4D-9574-3C4930FCBF69}" type="slidenum">
              <a:rPr lang="en-US"/>
              <a:pPr/>
              <a:t>30</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r>
              <a:rPr lang="en-US" dirty="0"/>
              <a:t>Note that the probability is fairly low ( for my intuition anyway)</a:t>
            </a:r>
          </a:p>
        </p:txBody>
      </p:sp>
    </p:spTree>
    <p:extLst>
      <p:ext uri="{BB962C8B-B14F-4D97-AF65-F5344CB8AC3E}">
        <p14:creationId xmlns:p14="http://schemas.microsoft.com/office/powerpoint/2010/main" val="347621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31</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42584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32</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59181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33</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As recent as 2006 Google would actually release hits, n-gram models were still important, Google actually shared!</a:t>
            </a:r>
          </a:p>
          <a:p>
            <a:pPr eaLnBrk="1" hangingPunct="1"/>
            <a:r>
              <a:rPr lang="en-US" dirty="0"/>
              <a:t>Was still available...</a:t>
            </a:r>
          </a:p>
        </p:txBody>
      </p:sp>
    </p:spTree>
    <p:extLst>
      <p:ext uri="{BB962C8B-B14F-4D97-AF65-F5344CB8AC3E}">
        <p14:creationId xmlns:p14="http://schemas.microsoft.com/office/powerpoint/2010/main" val="127924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34</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47684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36</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61246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37</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66466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learn nothing</a:t>
            </a:r>
          </a:p>
        </p:txBody>
      </p:sp>
      <p:sp>
        <p:nvSpPr>
          <p:cNvPr id="4" name="Slide Number Placeholder 3"/>
          <p:cNvSpPr>
            <a:spLocks noGrp="1"/>
          </p:cNvSpPr>
          <p:nvPr>
            <p:ph type="sldNum" sz="quarter" idx="5"/>
          </p:nvPr>
        </p:nvSpPr>
        <p:spPr/>
        <p:txBody>
          <a:bodyPr/>
          <a:lstStyle/>
          <a:p>
            <a:fld id="{688164B6-C7A2-0347-83F0-D722E3EFCD83}" type="slidenum">
              <a:rPr lang="en-US" smtClean="0"/>
              <a:t>38</a:t>
            </a:fld>
            <a:endParaRPr lang="en-US"/>
          </a:p>
        </p:txBody>
      </p:sp>
    </p:spTree>
    <p:extLst>
      <p:ext uri="{BB962C8B-B14F-4D97-AF65-F5344CB8AC3E}">
        <p14:creationId xmlns:p14="http://schemas.microsoft.com/office/powerpoint/2010/main" val="2809458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39</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18900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 </a:t>
            </a:r>
            <a:r>
              <a:rPr lang="en-US" dirty="0" err="1"/>
              <a:t>Replacemenet</a:t>
            </a:r>
            <a:r>
              <a:rPr lang="en-US" dirty="0"/>
              <a:t>”</a:t>
            </a:r>
          </a:p>
        </p:txBody>
      </p:sp>
      <p:sp>
        <p:nvSpPr>
          <p:cNvPr id="4" name="Slide Number Placeholder 3"/>
          <p:cNvSpPr>
            <a:spLocks noGrp="1"/>
          </p:cNvSpPr>
          <p:nvPr>
            <p:ph type="sldNum" sz="quarter" idx="5"/>
          </p:nvPr>
        </p:nvSpPr>
        <p:spPr/>
        <p:txBody>
          <a:bodyPr/>
          <a:lstStyle/>
          <a:p>
            <a:fld id="{688164B6-C7A2-0347-83F0-D722E3EFCD83}" type="slidenum">
              <a:rPr lang="en-US" smtClean="0"/>
              <a:t>10</a:t>
            </a:fld>
            <a:endParaRPr lang="en-US"/>
          </a:p>
        </p:txBody>
      </p:sp>
    </p:spTree>
    <p:extLst>
      <p:ext uri="{BB962C8B-B14F-4D97-AF65-F5344CB8AC3E}">
        <p14:creationId xmlns:p14="http://schemas.microsoft.com/office/powerpoint/2010/main" val="4279002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textual similarity STS-B</a:t>
            </a:r>
          </a:p>
          <a:p>
            <a:r>
              <a:rPr lang="en-US" dirty="0"/>
              <a:t>Where is human performance? Down to 23 today, not much difference, not used so much anymore, too easy</a:t>
            </a:r>
          </a:p>
        </p:txBody>
      </p:sp>
      <p:sp>
        <p:nvSpPr>
          <p:cNvPr id="4" name="Slide Number Placeholder 3"/>
          <p:cNvSpPr>
            <a:spLocks noGrp="1"/>
          </p:cNvSpPr>
          <p:nvPr>
            <p:ph type="sldNum" sz="quarter" idx="5"/>
          </p:nvPr>
        </p:nvSpPr>
        <p:spPr/>
        <p:txBody>
          <a:bodyPr/>
          <a:lstStyle/>
          <a:p>
            <a:fld id="{688164B6-C7A2-0347-83F0-D722E3EFCD83}" type="slidenum">
              <a:rPr lang="en-US" smtClean="0"/>
              <a:t>41</a:t>
            </a:fld>
            <a:endParaRPr lang="en-US"/>
          </a:p>
        </p:txBody>
      </p:sp>
    </p:spTree>
    <p:extLst>
      <p:ext uri="{BB962C8B-B14F-4D97-AF65-F5344CB8AC3E}">
        <p14:creationId xmlns:p14="http://schemas.microsoft.com/office/powerpoint/2010/main" val="803558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 on tasks at this location, good place to find data and benchmarks, quite incomplete though, still need literature search</a:t>
            </a:r>
          </a:p>
        </p:txBody>
      </p:sp>
      <p:sp>
        <p:nvSpPr>
          <p:cNvPr id="4" name="Slide Number Placeholder 3"/>
          <p:cNvSpPr>
            <a:spLocks noGrp="1"/>
          </p:cNvSpPr>
          <p:nvPr>
            <p:ph type="sldNum" sz="quarter" idx="5"/>
          </p:nvPr>
        </p:nvSpPr>
        <p:spPr/>
        <p:txBody>
          <a:bodyPr/>
          <a:lstStyle/>
          <a:p>
            <a:fld id="{688164B6-C7A2-0347-83F0-D722E3EFCD83}" type="slidenum">
              <a:rPr lang="en-US" smtClean="0"/>
              <a:t>42</a:t>
            </a:fld>
            <a:endParaRPr lang="en-US"/>
          </a:p>
        </p:txBody>
      </p:sp>
    </p:spTree>
    <p:extLst>
      <p:ext uri="{BB962C8B-B14F-4D97-AF65-F5344CB8AC3E}">
        <p14:creationId xmlns:p14="http://schemas.microsoft.com/office/powerpoint/2010/main" val="3706700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tasks</a:t>
            </a:r>
          </a:p>
          <a:p>
            <a:r>
              <a:rPr lang="en-US" dirty="0"/>
              <a:t>Liam </a:t>
            </a:r>
            <a:r>
              <a:rPr lang="en-US" dirty="0" err="1"/>
              <a:t>Fedus</a:t>
            </a:r>
            <a:r>
              <a:rPr lang="en-US" dirty="0"/>
              <a:t> at Google Brain, Yi Tay is Google as well (Singapore)</a:t>
            </a:r>
          </a:p>
          <a:p>
            <a:r>
              <a:rPr lang="en-US" dirty="0"/>
              <a:t>Human is now down to 8 as of August 30</a:t>
            </a:r>
            <a:r>
              <a:rPr lang="en-US" baseline="30000" dirty="0"/>
              <a:t>th</a:t>
            </a:r>
            <a:r>
              <a:rPr lang="en-US" dirty="0"/>
              <a:t>, 2023, group “JD Explore </a:t>
            </a:r>
            <a:r>
              <a:rPr lang="en-US" dirty="0" err="1"/>
              <a:t>Acadmey</a:t>
            </a:r>
            <a:r>
              <a:rPr lang="en-US" dirty="0"/>
              <a:t>” with 6B Vega model now first (international collaboration?)</a:t>
            </a:r>
          </a:p>
        </p:txBody>
      </p:sp>
      <p:sp>
        <p:nvSpPr>
          <p:cNvPr id="4" name="Slide Number Placeholder 3"/>
          <p:cNvSpPr>
            <a:spLocks noGrp="1"/>
          </p:cNvSpPr>
          <p:nvPr>
            <p:ph type="sldNum" sz="quarter" idx="5"/>
          </p:nvPr>
        </p:nvSpPr>
        <p:spPr/>
        <p:txBody>
          <a:bodyPr/>
          <a:lstStyle/>
          <a:p>
            <a:fld id="{688164B6-C7A2-0347-83F0-D722E3EFCD83}" type="slidenum">
              <a:rPr lang="en-US" smtClean="0"/>
              <a:t>43</a:t>
            </a:fld>
            <a:endParaRPr lang="en-US"/>
          </a:p>
        </p:txBody>
      </p:sp>
    </p:spTree>
    <p:extLst>
      <p:ext uri="{BB962C8B-B14F-4D97-AF65-F5344CB8AC3E}">
        <p14:creationId xmlns:p14="http://schemas.microsoft.com/office/powerpoint/2010/main" val="1618201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Easier to run benchmarks now, most language models will report</a:t>
            </a:r>
          </a:p>
        </p:txBody>
      </p:sp>
      <p:sp>
        <p:nvSpPr>
          <p:cNvPr id="4" name="Slide Number Placeholder 3"/>
          <p:cNvSpPr>
            <a:spLocks noGrp="1"/>
          </p:cNvSpPr>
          <p:nvPr>
            <p:ph type="sldNum" sz="quarter" idx="5"/>
          </p:nvPr>
        </p:nvSpPr>
        <p:spPr/>
        <p:txBody>
          <a:bodyPr/>
          <a:lstStyle/>
          <a:p>
            <a:fld id="{688164B6-C7A2-0347-83F0-D722E3EFCD83}" type="slidenum">
              <a:rPr lang="en-US" smtClean="0"/>
              <a:t>44</a:t>
            </a:fld>
            <a:endParaRPr lang="en-US"/>
          </a:p>
        </p:txBody>
      </p:sp>
    </p:spTree>
    <p:extLst>
      <p:ext uri="{BB962C8B-B14F-4D97-AF65-F5344CB8AC3E}">
        <p14:creationId xmlns:p14="http://schemas.microsoft.com/office/powerpoint/2010/main" val="3338820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biomedical space…</a:t>
            </a:r>
          </a:p>
        </p:txBody>
      </p:sp>
      <p:sp>
        <p:nvSpPr>
          <p:cNvPr id="4" name="Slide Number Placeholder 3"/>
          <p:cNvSpPr>
            <a:spLocks noGrp="1"/>
          </p:cNvSpPr>
          <p:nvPr>
            <p:ph type="sldNum" sz="quarter" idx="5"/>
          </p:nvPr>
        </p:nvSpPr>
        <p:spPr/>
        <p:txBody>
          <a:bodyPr/>
          <a:lstStyle/>
          <a:p>
            <a:fld id="{688164B6-C7A2-0347-83F0-D722E3EFCD83}" type="slidenum">
              <a:rPr lang="en-US" smtClean="0"/>
              <a:t>45</a:t>
            </a:fld>
            <a:endParaRPr lang="en-US"/>
          </a:p>
        </p:txBody>
      </p:sp>
    </p:spTree>
    <p:extLst>
      <p:ext uri="{BB962C8B-B14F-4D97-AF65-F5344CB8AC3E}">
        <p14:creationId xmlns:p14="http://schemas.microsoft.com/office/powerpoint/2010/main" val="3384341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46</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Hugging face can help, but it still can just take a long time for the model to run</a:t>
            </a:r>
          </a:p>
        </p:txBody>
      </p:sp>
    </p:spTree>
    <p:extLst>
      <p:ext uri="{BB962C8B-B14F-4D97-AF65-F5344CB8AC3E}">
        <p14:creationId xmlns:p14="http://schemas.microsoft.com/office/powerpoint/2010/main" val="3838720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P(w1w2w3…</a:t>
            </a:r>
            <a:r>
              <a:rPr lang="en-US" dirty="0" err="1"/>
              <a:t>wN</a:t>
            </a:r>
            <a:r>
              <a:rPr lang="en-US" dirty="0"/>
              <a:t>) is the probability estimate assigned to the word sequence (w1,w2…</a:t>
            </a:r>
            <a:r>
              <a:rPr lang="en-US" dirty="0" err="1"/>
              <a:t>wn</a:t>
            </a:r>
            <a:r>
              <a:rPr lang="en-US" dirty="0"/>
              <a:t>) by a language model</a:t>
            </a:r>
          </a:p>
          <a:p>
            <a:pPr eaLnBrk="1" hangingPunct="1"/>
            <a:endParaRPr lang="en-US" dirty="0"/>
          </a:p>
          <a:p>
            <a:pPr eaLnBrk="1" hangingPunct="1"/>
            <a:r>
              <a:rPr lang="en-US" dirty="0"/>
              <a:t>exponential average of a sequence’s negative log likelihoods</a:t>
            </a:r>
          </a:p>
          <a:p>
            <a:pPr eaLnBrk="1" hangingPunct="1"/>
            <a:r>
              <a:rPr lang="en-US" dirty="0"/>
              <a:t>-no rule on what I is, could use whatever, no actual need for in in this simple sense, will depend on what kind of model you are using</a:t>
            </a:r>
          </a:p>
        </p:txBody>
      </p:sp>
    </p:spTree>
    <p:extLst>
      <p:ext uri="{BB962C8B-B14F-4D97-AF65-F5344CB8AC3E}">
        <p14:creationId xmlns:p14="http://schemas.microsoft.com/office/powerpoint/2010/main" val="359131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49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r>
              <a:rPr lang="en-US" dirty="0"/>
              <a:t>Bit confusing since it assumes that 1/10 digit assignment for your corpus</a:t>
            </a:r>
          </a:p>
          <a:p>
            <a:pPr eaLnBrk="1" hangingPunct="1"/>
            <a:r>
              <a:rPr lang="en-US" dirty="0"/>
              <a:t>Real model may be close to </a:t>
            </a:r>
            <a:r>
              <a:rPr lang="en-US" dirty="0" err="1"/>
              <a:t>Benford’s</a:t>
            </a:r>
            <a:r>
              <a:rPr lang="en-US" dirty="0"/>
              <a:t> law</a:t>
            </a:r>
          </a:p>
          <a:p>
            <a:pPr eaLnBrk="1" hangingPunct="1"/>
            <a:r>
              <a:rPr lang="en-US" b="1" dirty="0" err="1"/>
              <a:t>Benford's</a:t>
            </a:r>
            <a:r>
              <a:rPr lang="en-US" b="1" dirty="0"/>
              <a:t> law</a:t>
            </a:r>
            <a:r>
              <a:rPr lang="en-US" dirty="0"/>
              <a:t>, also known as the </a:t>
            </a:r>
            <a:r>
              <a:rPr lang="en-US" b="1" dirty="0"/>
              <a:t>Newcomb–</a:t>
            </a:r>
            <a:r>
              <a:rPr lang="en-US" b="1" dirty="0" err="1"/>
              <a:t>Benford</a:t>
            </a:r>
            <a:r>
              <a:rPr lang="en-US" b="1" dirty="0"/>
              <a:t> law</a:t>
            </a:r>
            <a:r>
              <a:rPr lang="en-US" dirty="0"/>
              <a:t>, the </a:t>
            </a:r>
            <a:r>
              <a:rPr lang="en-US" b="1" dirty="0"/>
              <a:t>law of anomalous numbers</a:t>
            </a:r>
            <a:r>
              <a:rPr lang="en-US" dirty="0"/>
              <a:t>, or the </a:t>
            </a:r>
            <a:r>
              <a:rPr lang="en-US" b="1" dirty="0"/>
              <a:t>first-digit law</a:t>
            </a:r>
            <a:r>
              <a:rPr lang="en-US" dirty="0"/>
              <a:t>, is an observation that in many real-life sets of numerical </a:t>
            </a:r>
            <a:r>
              <a:rPr lang="en-US" dirty="0">
                <a:hlinkClick r:id="rId3" tooltip="Data"/>
              </a:rPr>
              <a:t>data</a:t>
            </a:r>
            <a:r>
              <a:rPr lang="en-US" dirty="0"/>
              <a:t>, the </a:t>
            </a:r>
            <a:r>
              <a:rPr lang="en-US" dirty="0">
                <a:hlinkClick r:id="rId4" tooltip="Leading digit"/>
              </a:rPr>
              <a:t>leading digit</a:t>
            </a:r>
            <a:r>
              <a:rPr lang="en-US" dirty="0"/>
              <a:t> is likely to be small.</a:t>
            </a:r>
          </a:p>
          <a:p>
            <a:pPr eaLnBrk="1" hangingPunct="1"/>
            <a:r>
              <a:rPr lang="en-US" dirty="0"/>
              <a:t>Similar idea to </a:t>
            </a:r>
            <a:r>
              <a:rPr lang="en-US" dirty="0" err="1"/>
              <a:t>Zipf’s</a:t>
            </a:r>
            <a:r>
              <a:rPr lang="en-US" dirty="0"/>
              <a:t> law we will discuss later…</a:t>
            </a:r>
          </a:p>
        </p:txBody>
      </p:sp>
    </p:spTree>
    <p:extLst>
      <p:ext uri="{BB962C8B-B14F-4D97-AF65-F5344CB8AC3E}">
        <p14:creationId xmlns:p14="http://schemas.microsoft.com/office/powerpoint/2010/main" val="1362369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Perplexity isn’t intrinsic probability of a model, it is intrinsic property as shown on a particular corpus</a:t>
            </a:r>
          </a:p>
        </p:txBody>
      </p:sp>
      <p:sp>
        <p:nvSpPr>
          <p:cNvPr id="4" name="Slide Number Placeholder 3"/>
          <p:cNvSpPr>
            <a:spLocks noGrp="1"/>
          </p:cNvSpPr>
          <p:nvPr>
            <p:ph type="sldNum" sz="quarter" idx="5"/>
          </p:nvPr>
        </p:nvSpPr>
        <p:spPr/>
        <p:txBody>
          <a:bodyPr/>
          <a:lstStyle/>
          <a:p>
            <a:fld id="{688164B6-C7A2-0347-83F0-D722E3EFCD83}" type="slidenum">
              <a:rPr lang="en-US" smtClean="0"/>
              <a:t>50</a:t>
            </a:fld>
            <a:endParaRPr lang="en-US"/>
          </a:p>
        </p:txBody>
      </p:sp>
    </p:spTree>
    <p:extLst>
      <p:ext uri="{BB962C8B-B14F-4D97-AF65-F5344CB8AC3E}">
        <p14:creationId xmlns:p14="http://schemas.microsoft.com/office/powerpoint/2010/main" val="2453178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51</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8026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13</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43819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really do show these results, but also use </a:t>
            </a:r>
            <a:r>
              <a:rPr lang="en-US" dirty="0" err="1"/>
              <a:t>SuperGlue</a:t>
            </a:r>
            <a:endParaRPr lang="en-US" dirty="0"/>
          </a:p>
        </p:txBody>
      </p:sp>
      <p:sp>
        <p:nvSpPr>
          <p:cNvPr id="4" name="Slide Number Placeholder 3"/>
          <p:cNvSpPr>
            <a:spLocks noGrp="1"/>
          </p:cNvSpPr>
          <p:nvPr>
            <p:ph type="sldNum" sz="quarter" idx="5"/>
          </p:nvPr>
        </p:nvSpPr>
        <p:spPr/>
        <p:txBody>
          <a:bodyPr/>
          <a:lstStyle/>
          <a:p>
            <a:fld id="{688164B6-C7A2-0347-83F0-D722E3EFCD83}" type="slidenum">
              <a:rPr lang="en-US" smtClean="0"/>
              <a:t>52</a:t>
            </a:fld>
            <a:endParaRPr lang="en-US"/>
          </a:p>
        </p:txBody>
      </p:sp>
    </p:spTree>
    <p:extLst>
      <p:ext uri="{BB962C8B-B14F-4D97-AF65-F5344CB8AC3E}">
        <p14:creationId xmlns:p14="http://schemas.microsoft.com/office/powerpoint/2010/main" val="1219818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098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54</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NLG</a:t>
            </a:r>
          </a:p>
          <a:p>
            <a:pPr eaLnBrk="1" hangingPunct="1"/>
            <a:r>
              <a:rPr lang="en-US" dirty="0"/>
              <a:t>Another way to evaluate a model qualitatively</a:t>
            </a:r>
          </a:p>
        </p:txBody>
      </p:sp>
    </p:spTree>
    <p:extLst>
      <p:ext uri="{BB962C8B-B14F-4D97-AF65-F5344CB8AC3E}">
        <p14:creationId xmlns:p14="http://schemas.microsoft.com/office/powerpoint/2010/main" val="3524839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55</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90639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56</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42939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57</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0671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corpus</a:t>
            </a:r>
          </a:p>
        </p:txBody>
      </p:sp>
      <p:sp>
        <p:nvSpPr>
          <p:cNvPr id="4" name="Slide Number Placeholder 3"/>
          <p:cNvSpPr>
            <a:spLocks noGrp="1"/>
          </p:cNvSpPr>
          <p:nvPr>
            <p:ph type="sldNum" sz="quarter" idx="5"/>
          </p:nvPr>
        </p:nvSpPr>
        <p:spPr/>
        <p:txBody>
          <a:bodyPr/>
          <a:lstStyle/>
          <a:p>
            <a:fld id="{688164B6-C7A2-0347-83F0-D722E3EFCD83}" type="slidenum">
              <a:rPr lang="en-US" smtClean="0"/>
              <a:t>58</a:t>
            </a:fld>
            <a:endParaRPr lang="en-US"/>
          </a:p>
        </p:txBody>
      </p:sp>
    </p:spTree>
    <p:extLst>
      <p:ext uri="{BB962C8B-B14F-4D97-AF65-F5344CB8AC3E}">
        <p14:creationId xmlns:p14="http://schemas.microsoft.com/office/powerpoint/2010/main" val="2847038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59</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879512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60</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07394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8984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14</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39797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63</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742331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64</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What is V?</a:t>
            </a:r>
          </a:p>
        </p:txBody>
      </p:sp>
    </p:spTree>
    <p:extLst>
      <p:ext uri="{BB962C8B-B14F-4D97-AF65-F5344CB8AC3E}">
        <p14:creationId xmlns:p14="http://schemas.microsoft.com/office/powerpoint/2010/main" val="6540600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65</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529022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281DC2A-315A-1A4F-89A0-2FADEFC62277}" type="slidenum">
              <a:rPr lang="en-US" sz="1200">
                <a:latin typeface="Calibri" charset="0"/>
              </a:rPr>
              <a:pPr eaLnBrk="1" hangingPunct="1"/>
              <a:t>66</a:t>
            </a:fld>
            <a:endParaRPr lang="en-US" sz="1200">
              <a:latin typeface="Calibri"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r>
              <a:rPr lang="en-US" dirty="0">
                <a:latin typeface="Calibri" charset="0"/>
                <a:ea typeface="ＭＳ Ｐゴシック" charset="0"/>
                <a:cs typeface="ＭＳ Ｐゴシック" charset="0"/>
              </a:rPr>
              <a:t>Everything adds 1, ”I want” used to be 827</a:t>
            </a:r>
          </a:p>
        </p:txBody>
      </p:sp>
    </p:spTree>
    <p:extLst>
      <p:ext uri="{BB962C8B-B14F-4D97-AF65-F5344CB8AC3E}">
        <p14:creationId xmlns:p14="http://schemas.microsoft.com/office/powerpoint/2010/main" val="2260004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0DD158-683E-CA43-8AEA-0C7A6F3C7159}" type="slidenum">
              <a:rPr lang="en-US" sz="1200">
                <a:latin typeface="Calibri" charset="0"/>
              </a:rPr>
              <a:pPr eaLnBrk="1" hangingPunct="1"/>
              <a:t>67</a:t>
            </a:fld>
            <a:endParaRPr lang="en-US" sz="1200">
              <a:latin typeface="Calibri"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r>
              <a:rPr lang="en-US" dirty="0">
                <a:latin typeface="Calibri" charset="0"/>
                <a:ea typeface="ＭＳ Ｐゴシック" charset="0"/>
                <a:cs typeface="ＭＳ Ｐゴシック" charset="0"/>
              </a:rPr>
              <a:t>Only a subset of corpus, don’t expect probabilities in this table to add up to 1</a:t>
            </a:r>
          </a:p>
          <a:p>
            <a:pPr eaLnBrk="1" hangingPunct="1">
              <a:spcBef>
                <a:spcPct val="0"/>
              </a:spcBef>
            </a:pPr>
            <a:r>
              <a:rPr lang="en-US" dirty="0">
                <a:latin typeface="Calibri" charset="0"/>
                <a:ea typeface="ＭＳ Ｐゴシック" charset="0"/>
                <a:cs typeface="ＭＳ Ｐゴシック" charset="0"/>
              </a:rPr>
              <a:t>Other words can come after </a:t>
            </a:r>
            <a:r>
              <a:rPr lang="en-US" dirty="0" err="1">
                <a:latin typeface="Calibri" charset="0"/>
                <a:ea typeface="ＭＳ Ｐゴシック" charset="0"/>
                <a:cs typeface="ＭＳ Ｐゴシック" charset="0"/>
              </a:rPr>
              <a:t>i</a:t>
            </a:r>
            <a:r>
              <a:rPr lang="en-US" dirty="0">
                <a:latin typeface="Calibri" charset="0"/>
                <a:ea typeface="ＭＳ Ｐゴシック" charset="0"/>
                <a:cs typeface="ＭＳ Ｐゴシック" charset="0"/>
              </a:rPr>
              <a:t> besides the ones shown here</a:t>
            </a:r>
          </a:p>
        </p:txBody>
      </p:sp>
    </p:spTree>
    <p:extLst>
      <p:ext uri="{BB962C8B-B14F-4D97-AF65-F5344CB8AC3E}">
        <p14:creationId xmlns:p14="http://schemas.microsoft.com/office/powerpoint/2010/main" val="3971560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1C26481-6374-7A4A-85A2-FE0A76AD0611}" type="slidenum">
              <a:rPr lang="en-US" sz="1200">
                <a:latin typeface="Calibri" charset="0"/>
              </a:rPr>
              <a:pPr eaLnBrk="1" hangingPunct="1"/>
              <a:t>68</a:t>
            </a:fld>
            <a:endParaRPr lang="en-US" sz="1200">
              <a:latin typeface="Calibri"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r>
              <a:rPr lang="en-US" dirty="0">
                <a:latin typeface="Calibri" charset="0"/>
                <a:ea typeface="ＭＳ Ｐゴシック" charset="0"/>
                <a:cs typeface="ＭＳ Ｐゴシック" charset="0"/>
              </a:rPr>
              <a:t>Generate our new count estimates for the corpus after smoothing, cell </a:t>
            </a:r>
            <a:r>
              <a:rPr lang="en-US" dirty="0" err="1">
                <a:latin typeface="Calibri" charset="0"/>
                <a:ea typeface="ＭＳ Ｐゴシック" charset="0"/>
                <a:cs typeface="ＭＳ Ｐゴシック" charset="0"/>
              </a:rPr>
              <a:t>i</a:t>
            </a:r>
            <a:r>
              <a:rPr lang="en-US" dirty="0">
                <a:latin typeface="Calibri" charset="0"/>
                <a:ea typeface="ＭＳ Ｐゴシック" charset="0"/>
                <a:cs typeface="ＭＳ Ｐゴシック" charset="0"/>
              </a:rPr>
              <a:t> want was 827, +1 to get 828, now 527?</a:t>
            </a:r>
          </a:p>
          <a:p>
            <a:pPr eaLnBrk="1" hangingPunct="1">
              <a:spcBef>
                <a:spcPct val="0"/>
              </a:spcBef>
            </a:pPr>
            <a:endParaRPr lang="en-US" dirty="0">
              <a:latin typeface="Calibri" charset="0"/>
              <a:ea typeface="ＭＳ Ｐゴシック" charset="0"/>
              <a:cs typeface="ＭＳ Ｐゴシック" charset="0"/>
            </a:endParaRPr>
          </a:p>
          <a:p>
            <a:pPr eaLnBrk="1" hangingPunct="1">
              <a:spcBef>
                <a:spcPct val="0"/>
              </a:spcBef>
            </a:pPr>
            <a:r>
              <a:rPr lang="en-US" dirty="0">
                <a:latin typeface="Calibri" charset="0"/>
                <a:ea typeface="ＭＳ Ｐゴシック" charset="0"/>
                <a:cs typeface="ＭＳ Ｐゴシック" charset="0"/>
              </a:rPr>
              <a:t>Why reduced?</a:t>
            </a:r>
          </a:p>
          <a:p>
            <a:pPr eaLnBrk="1" hangingPunct="1">
              <a:spcBef>
                <a:spcPct val="0"/>
              </a:spcBef>
            </a:pPr>
            <a:endParaRPr lang="en-US" dirty="0">
              <a:latin typeface="Calibri" charset="0"/>
              <a:ea typeface="ＭＳ Ｐゴシック" charset="0"/>
              <a:cs typeface="ＭＳ Ｐゴシック" charset="0"/>
            </a:endParaRPr>
          </a:p>
          <a:p>
            <a:pPr eaLnBrk="1" hangingPunct="1">
              <a:spcBef>
                <a:spcPct val="0"/>
              </a:spcBef>
            </a:pPr>
            <a:r>
              <a:rPr lang="en-US" dirty="0">
                <a:latin typeface="Calibri" charset="0"/>
                <a:ea typeface="ＭＳ Ｐゴシック" charset="0"/>
                <a:cs typeface="ＭＳ Ｐゴシック" charset="0"/>
              </a:rPr>
              <a:t>Why are zeroes not the same?</a:t>
            </a:r>
          </a:p>
          <a:p>
            <a:pPr eaLnBrk="1" hangingPunct="1">
              <a:spcBef>
                <a:spcPct val="0"/>
              </a:spcBef>
            </a:pPr>
            <a:endParaRPr lang="en-US" dirty="0">
              <a:latin typeface="Calibri" charset="0"/>
              <a:ea typeface="ＭＳ Ｐゴシック" charset="0"/>
              <a:cs typeface="ＭＳ Ｐゴシック" charset="0"/>
            </a:endParaRPr>
          </a:p>
          <a:p>
            <a:pPr eaLnBrk="1" hangingPunct="1">
              <a:spcBef>
                <a:spcPct val="0"/>
              </a:spcBef>
            </a:pPr>
            <a:r>
              <a:rPr lang="en-US" dirty="0">
                <a:latin typeface="Calibri" charset="0"/>
                <a:ea typeface="ＭＳ Ｐゴシック" charset="0"/>
                <a:cs typeface="ＭＳ Ｐゴシック" charset="0"/>
              </a:rPr>
              <a:t>Just like old slide, expect now we are multiplying by C(wn-1) which is the old count</a:t>
            </a:r>
          </a:p>
        </p:txBody>
      </p:sp>
    </p:spTree>
    <p:extLst>
      <p:ext uri="{BB962C8B-B14F-4D97-AF65-F5344CB8AC3E}">
        <p14:creationId xmlns:p14="http://schemas.microsoft.com/office/powerpoint/2010/main" val="25028618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8DC6ED-55DD-354E-B142-4C651FCA36AE}" type="slidenum">
              <a:rPr lang="en-US" sz="1200">
                <a:latin typeface="Calibri" charset="0"/>
              </a:rPr>
              <a:pPr eaLnBrk="1" hangingPunct="1"/>
              <a:t>69</a:t>
            </a:fld>
            <a:endParaRPr lang="en-US" sz="1200">
              <a:latin typeface="Calibri"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79875"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 Why so much? (Chinese very common prefix for food, “Chinese food” was bigger proportion of #)</a:t>
            </a:r>
          </a:p>
          <a:p>
            <a:pPr eaLnBrk="1" hangingPunct="1">
              <a:spcBef>
                <a:spcPct val="0"/>
              </a:spcBef>
            </a:pP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3167239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70</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06547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15</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Make sure students understand symbols</a:t>
            </a:r>
          </a:p>
          <a:p>
            <a:pPr eaLnBrk="1" hangingPunct="1"/>
            <a:r>
              <a:rPr lang="en-US" dirty="0"/>
              <a:t>B given A</a:t>
            </a:r>
          </a:p>
          <a:p>
            <a:pPr eaLnBrk="1" hangingPunct="1"/>
            <a:r>
              <a:rPr lang="en-US" dirty="0"/>
              <a:t>P(A,B) is a 2-mer sequence probability</a:t>
            </a:r>
          </a:p>
        </p:txBody>
      </p:sp>
    </p:spTree>
    <p:extLst>
      <p:ext uri="{BB962C8B-B14F-4D97-AF65-F5344CB8AC3E}">
        <p14:creationId xmlns:p14="http://schemas.microsoft.com/office/powerpoint/2010/main" val="3076316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16</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Joint probability = is </a:t>
            </a:r>
            <a:r>
              <a:rPr lang="en-US" i="1" dirty="0"/>
              <a:t>a statistical measure that calculates the likelihood of two events occurring together and at the same point in time</a:t>
            </a:r>
            <a:endParaRPr lang="en-US" dirty="0"/>
          </a:p>
        </p:txBody>
      </p:sp>
    </p:spTree>
    <p:extLst>
      <p:ext uri="{BB962C8B-B14F-4D97-AF65-F5344CB8AC3E}">
        <p14:creationId xmlns:p14="http://schemas.microsoft.com/office/powerpoint/2010/main" val="145422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17</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a:t>What would we count?</a:t>
            </a:r>
          </a:p>
          <a:p>
            <a:pPr eaLnBrk="1" hangingPunct="1"/>
            <a:r>
              <a:rPr lang="en-US" dirty="0"/>
              <a:t>Does this make sense?</a:t>
            </a:r>
          </a:p>
        </p:txBody>
      </p:sp>
    </p:spTree>
    <p:extLst>
      <p:ext uri="{BB962C8B-B14F-4D97-AF65-F5344CB8AC3E}">
        <p14:creationId xmlns:p14="http://schemas.microsoft.com/office/powerpoint/2010/main" val="879344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18</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476402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40A61-29A6-054E-A041-1CEFD75062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A2766-5517-3B46-B124-73D5DC8D1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A392EC-4E4A-E84C-92E9-BDA6D34F4154}"/>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5" name="Footer Placeholder 4">
            <a:extLst>
              <a:ext uri="{FF2B5EF4-FFF2-40B4-BE49-F238E27FC236}">
                <a16:creationId xmlns:a16="http://schemas.microsoft.com/office/drawing/2014/main" id="{37B2D92F-3B23-024B-A028-9EFE463CC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D3228-1E92-6144-83AF-3AF74621E64D}"/>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1408032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ECEA-B77E-6548-9158-5ED5260B04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62F414-9BC2-8B49-935A-9A87A32B422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CF47D-26B4-074E-92F3-93ACC757BADD}"/>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5" name="Footer Placeholder 4">
            <a:extLst>
              <a:ext uri="{FF2B5EF4-FFF2-40B4-BE49-F238E27FC236}">
                <a16:creationId xmlns:a16="http://schemas.microsoft.com/office/drawing/2014/main" id="{C9978BD9-B532-0A42-BAF6-CB27875CFA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0F3DA-3841-A44F-9C6E-DD39CE1C0FD1}"/>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2568759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5F7F35-B559-444D-B3F5-29271CAA7C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CCA447-072B-9B43-A7E6-C62009E2BB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C6F551-21B3-E948-BCB3-DE0D02051097}"/>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5" name="Footer Placeholder 4">
            <a:extLst>
              <a:ext uri="{FF2B5EF4-FFF2-40B4-BE49-F238E27FC236}">
                <a16:creationId xmlns:a16="http://schemas.microsoft.com/office/drawing/2014/main" id="{E886A083-B07D-394B-9A68-D2B5459AE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51B16-7B07-7E42-BC3F-06624B54CE53}"/>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76138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1B32-D347-2E46-9784-17961C3A9E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AB8A8-660C-BC44-8BEB-F5210C16CF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D3032-A417-FD4D-BE75-7B9BAB0FB698}"/>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5" name="Footer Placeholder 4">
            <a:extLst>
              <a:ext uri="{FF2B5EF4-FFF2-40B4-BE49-F238E27FC236}">
                <a16:creationId xmlns:a16="http://schemas.microsoft.com/office/drawing/2014/main" id="{F83C240C-B7CE-854C-9B4D-02937941E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EBA35-DD8C-F94F-86FE-D5EB1C9B821D}"/>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308645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AFE3-1AB4-414C-9A69-259DE00DA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04DB64-E0FF-6D40-8900-3F410B8689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EC630-B09E-A443-9746-5FEE02B96A47}"/>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5" name="Footer Placeholder 4">
            <a:extLst>
              <a:ext uri="{FF2B5EF4-FFF2-40B4-BE49-F238E27FC236}">
                <a16:creationId xmlns:a16="http://schemas.microsoft.com/office/drawing/2014/main" id="{1AA3E3BC-0A4C-6445-80DD-ED896D507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C04C1-E44A-2E4D-A117-CBAAA366C94E}"/>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437619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3166-9E36-B745-A99E-A7AC77920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9CAE68-3EA4-0C41-8FDF-60FAE510F7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B9D9A8-E9C5-E246-9A94-549500BE8F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83BAF4-EDEA-2241-AC6B-01D8CFABC66B}"/>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6" name="Footer Placeholder 5">
            <a:extLst>
              <a:ext uri="{FF2B5EF4-FFF2-40B4-BE49-F238E27FC236}">
                <a16:creationId xmlns:a16="http://schemas.microsoft.com/office/drawing/2014/main" id="{0AB6B989-4057-8E4F-80D6-91B09E43BE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7DA9AC-158C-2B42-886F-5DF3C299FB3B}"/>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2443459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DF78-9A24-5546-B3AE-DE743160A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B16CE-5F2C-284E-B965-AD421C5726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CFA75F-66C8-6942-9418-2E3D82F62A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B18FD3-3FD4-AC41-962A-07D2348FC1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62DA9E-E50B-A446-ADAE-24237F548F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84E117-21FC-D84C-872F-C0F0B8E74BAC}"/>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8" name="Footer Placeholder 7">
            <a:extLst>
              <a:ext uri="{FF2B5EF4-FFF2-40B4-BE49-F238E27FC236}">
                <a16:creationId xmlns:a16="http://schemas.microsoft.com/office/drawing/2014/main" id="{D7926798-521B-8247-A9BD-A0F8DB3246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99956-4626-7D49-8C0D-46333D6721CE}"/>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25342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537-FB09-E244-B532-1162A40C5E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D75032-A736-A24B-BD1E-79B6122F3ED8}"/>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4" name="Footer Placeholder 3">
            <a:extLst>
              <a:ext uri="{FF2B5EF4-FFF2-40B4-BE49-F238E27FC236}">
                <a16:creationId xmlns:a16="http://schemas.microsoft.com/office/drawing/2014/main" id="{6790E3C9-10E0-3748-82DE-395DCB9E5A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C5A05-EF1F-F54C-82AF-EF7EF5597654}"/>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59824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0B98DB-51EF-1240-B628-7BE239F6A255}"/>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3" name="Footer Placeholder 2">
            <a:extLst>
              <a:ext uri="{FF2B5EF4-FFF2-40B4-BE49-F238E27FC236}">
                <a16:creationId xmlns:a16="http://schemas.microsoft.com/office/drawing/2014/main" id="{E776BE1B-B62C-374B-9E3A-347FBADD44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BAA946-9A8B-124C-BBA3-978BF0A4CC13}"/>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2594600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D5BE-BFFE-DC45-BFEE-DDDD8DBA4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28EEF0-0D47-9E4A-BAF6-9096C48809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F46457-AA5E-A940-8B22-A626039A9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5ECDD3-C621-8B41-81B8-09EBB5EEFD7B}"/>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6" name="Footer Placeholder 5">
            <a:extLst>
              <a:ext uri="{FF2B5EF4-FFF2-40B4-BE49-F238E27FC236}">
                <a16:creationId xmlns:a16="http://schemas.microsoft.com/office/drawing/2014/main" id="{6CC05CF2-23F4-3C40-B9DB-D875DA47C8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0C932-FD90-6A45-861A-281E54B0E8BB}"/>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2516146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3ED9-F8C3-D14A-AF5F-DB9716D13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0F0F3F-3B55-3643-86F9-31DF26BE27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1AA9F4-9F31-B44E-B1D6-8E3850B28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E70E0E-6876-1946-87E3-B7B556717455}"/>
              </a:ext>
            </a:extLst>
          </p:cNvPr>
          <p:cNvSpPr>
            <a:spLocks noGrp="1"/>
          </p:cNvSpPr>
          <p:nvPr>
            <p:ph type="dt" sz="half" idx="10"/>
          </p:nvPr>
        </p:nvSpPr>
        <p:spPr/>
        <p:txBody>
          <a:bodyPr/>
          <a:lstStyle/>
          <a:p>
            <a:fld id="{AE3D76AF-06D9-AA46-8340-E1D78D98B821}" type="datetimeFigureOut">
              <a:rPr lang="en-US" smtClean="0"/>
              <a:t>8/30/23</a:t>
            </a:fld>
            <a:endParaRPr lang="en-US"/>
          </a:p>
        </p:txBody>
      </p:sp>
      <p:sp>
        <p:nvSpPr>
          <p:cNvPr id="6" name="Footer Placeholder 5">
            <a:extLst>
              <a:ext uri="{FF2B5EF4-FFF2-40B4-BE49-F238E27FC236}">
                <a16:creationId xmlns:a16="http://schemas.microsoft.com/office/drawing/2014/main" id="{D73390F7-D164-5348-95F6-5362DBDE0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2B3CA-3E7F-B648-BE4A-3C44A17440C0}"/>
              </a:ext>
            </a:extLst>
          </p:cNvPr>
          <p:cNvSpPr>
            <a:spLocks noGrp="1"/>
          </p:cNvSpPr>
          <p:nvPr>
            <p:ph type="sldNum" sz="quarter" idx="12"/>
          </p:nvPr>
        </p:nvSpPr>
        <p:spPr/>
        <p:txBody>
          <a:bodyPr/>
          <a:lstStyle/>
          <a:p>
            <a:fld id="{43C01DB7-BB08-4744-A29F-19580A760AC4}" type="slidenum">
              <a:rPr lang="en-US" smtClean="0"/>
              <a:t>‹#›</a:t>
            </a:fld>
            <a:endParaRPr lang="en-US"/>
          </a:p>
        </p:txBody>
      </p:sp>
    </p:spTree>
    <p:extLst>
      <p:ext uri="{BB962C8B-B14F-4D97-AF65-F5344CB8AC3E}">
        <p14:creationId xmlns:p14="http://schemas.microsoft.com/office/powerpoint/2010/main" val="3865336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C945A8-97A6-6047-A47D-85F19331B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5BA464-E17A-7049-9563-074D83CEC0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827F9-9054-5B4A-9107-386531258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3D76AF-06D9-AA46-8340-E1D78D98B821}" type="datetimeFigureOut">
              <a:rPr lang="en-US" smtClean="0"/>
              <a:t>8/30/23</a:t>
            </a:fld>
            <a:endParaRPr lang="en-US"/>
          </a:p>
        </p:txBody>
      </p:sp>
      <p:sp>
        <p:nvSpPr>
          <p:cNvPr id="5" name="Footer Placeholder 4">
            <a:extLst>
              <a:ext uri="{FF2B5EF4-FFF2-40B4-BE49-F238E27FC236}">
                <a16:creationId xmlns:a16="http://schemas.microsoft.com/office/drawing/2014/main" id="{D12C3BF2-0940-5649-9FF5-5BF6A4CE0D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17AF7B-E54E-A347-B65C-854203C83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C01DB7-BB08-4744-A29F-19580A760AC4}" type="slidenum">
              <a:rPr lang="en-US" smtClean="0"/>
              <a:t>‹#›</a:t>
            </a:fld>
            <a:endParaRPr lang="en-US"/>
          </a:p>
        </p:txBody>
      </p:sp>
    </p:spTree>
    <p:extLst>
      <p:ext uri="{BB962C8B-B14F-4D97-AF65-F5344CB8AC3E}">
        <p14:creationId xmlns:p14="http://schemas.microsoft.com/office/powerpoint/2010/main" val="3453643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huggingface.co/course/chapter7/6?fw=p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emf"/><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oleObject" Target="../embeddings/oleObject10.bin"/><Relationship Id="rId4" Type="http://schemas.openxmlformats.org/officeDocument/2006/relationships/image" Target="../media/image17.em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huggingface.co/course/chapter7/6?fw=pt" TargetMode="External"/><Relationship Id="rId4" Type="http://schemas.openxmlformats.org/officeDocument/2006/relationships/hyperlink" Target="https://kheafield.com/code/kenl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4.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oleObject" Target="../embeddings/oleObject13.bin"/><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ved=2ahUKEwid6o_z3fH5AhWUbzABHTmbAlYQFnoECAUQAQ&amp;url=https%3A%2F%2Fwww.usna.edu%2FUsers%2Fcs%2Fnchamber%2Fcourses%2Fnlp%2Ff20%2Fslides%2Fset4-smoothing.pdf&amp;usg=AOvVaw1RwDqIgT5aS04XA3SxYZFv"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oleObject" Target="../embeddings/oleObject15.bin"/><Relationship Id="rId4" Type="http://schemas.openxmlformats.org/officeDocument/2006/relationships/image" Target="../media/image44.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Probability_distribu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7DF3-94DF-3E4E-A33A-14EB9CEE84ED}"/>
              </a:ext>
            </a:extLst>
          </p:cNvPr>
          <p:cNvSpPr>
            <a:spLocks noGrp="1"/>
          </p:cNvSpPr>
          <p:nvPr>
            <p:ph type="ctrTitle"/>
          </p:nvPr>
        </p:nvSpPr>
        <p:spPr/>
        <p:txBody>
          <a:bodyPr/>
          <a:lstStyle/>
          <a:p>
            <a:r>
              <a:rPr lang="en-US" dirty="0"/>
              <a:t>Lecture 5</a:t>
            </a:r>
            <a:br>
              <a:rPr lang="en-US" dirty="0"/>
            </a:br>
            <a:r>
              <a:rPr lang="en-US" dirty="0"/>
              <a:t>Language Models</a:t>
            </a:r>
          </a:p>
        </p:txBody>
      </p:sp>
      <p:sp>
        <p:nvSpPr>
          <p:cNvPr id="3" name="Subtitle 2">
            <a:extLst>
              <a:ext uri="{FF2B5EF4-FFF2-40B4-BE49-F238E27FC236}">
                <a16:creationId xmlns:a16="http://schemas.microsoft.com/office/drawing/2014/main" id="{3F81ADA8-B45D-8241-8CCC-3A157069728A}"/>
              </a:ext>
            </a:extLst>
          </p:cNvPr>
          <p:cNvSpPr>
            <a:spLocks noGrp="1"/>
          </p:cNvSpPr>
          <p:nvPr>
            <p:ph type="subTitle" idx="1"/>
          </p:nvPr>
        </p:nvSpPr>
        <p:spPr/>
        <p:txBody>
          <a:bodyPr/>
          <a:lstStyle/>
          <a:p>
            <a:r>
              <a:rPr lang="en-US" dirty="0"/>
              <a:t>August 30</a:t>
            </a:r>
            <a:r>
              <a:rPr lang="en-US" baseline="30000" dirty="0"/>
              <a:t>th</a:t>
            </a:r>
            <a:r>
              <a:rPr lang="en-US" dirty="0"/>
              <a:t> / 2023</a:t>
            </a:r>
          </a:p>
        </p:txBody>
      </p:sp>
    </p:spTree>
    <p:extLst>
      <p:ext uri="{BB962C8B-B14F-4D97-AF65-F5344CB8AC3E}">
        <p14:creationId xmlns:p14="http://schemas.microsoft.com/office/powerpoint/2010/main" val="981507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a:extLst>
              <a:ext uri="{FF2B5EF4-FFF2-40B4-BE49-F238E27FC236}">
                <a16:creationId xmlns:a16="http://schemas.microsoft.com/office/drawing/2014/main" id="{E4850E0F-1C3A-D4FB-B10C-4CA63F8F3E4F}"/>
              </a:ext>
            </a:extLst>
          </p:cNvPr>
          <p:cNvSpPr/>
          <p:nvPr/>
        </p:nvSpPr>
        <p:spPr>
          <a:xfrm>
            <a:off x="3628767" y="2755557"/>
            <a:ext cx="6161902" cy="3356234"/>
          </a:xfrm>
          <a:prstGeom prst="donut">
            <a:avLst>
              <a:gd name="adj" fmla="val 3144"/>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58913A7B-CF1D-3D8C-7A24-694F86D1DE66}"/>
              </a:ext>
            </a:extLst>
          </p:cNvPr>
          <p:cNvSpPr/>
          <p:nvPr/>
        </p:nvSpPr>
        <p:spPr>
          <a:xfrm>
            <a:off x="5128054" y="605481"/>
            <a:ext cx="5923005" cy="3995351"/>
          </a:xfrm>
          <a:prstGeom prst="donut">
            <a:avLst>
              <a:gd name="adj" fmla="val 3144"/>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75000"/>
                </a:schemeClr>
              </a:solidFill>
            </a:endParaRPr>
          </a:p>
        </p:txBody>
      </p:sp>
      <p:sp>
        <p:nvSpPr>
          <p:cNvPr id="9" name="Donut 8">
            <a:extLst>
              <a:ext uri="{FF2B5EF4-FFF2-40B4-BE49-F238E27FC236}">
                <a16:creationId xmlns:a16="http://schemas.microsoft.com/office/drawing/2014/main" id="{E14EAA56-3584-29B3-9C2F-73BFDD7DCD82}"/>
              </a:ext>
            </a:extLst>
          </p:cNvPr>
          <p:cNvSpPr/>
          <p:nvPr/>
        </p:nvSpPr>
        <p:spPr>
          <a:xfrm>
            <a:off x="1940011" y="757881"/>
            <a:ext cx="6161902" cy="3995351"/>
          </a:xfrm>
          <a:prstGeom prst="donut">
            <a:avLst>
              <a:gd name="adj" fmla="val 31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0A9B1E01-D38D-38A7-FD4B-BF8B16E459A3}"/>
              </a:ext>
            </a:extLst>
          </p:cNvPr>
          <p:cNvSpPr txBox="1"/>
          <p:nvPr/>
        </p:nvSpPr>
        <p:spPr>
          <a:xfrm>
            <a:off x="6146197" y="2998065"/>
            <a:ext cx="1358730" cy="923330"/>
          </a:xfrm>
          <a:prstGeom prst="rect">
            <a:avLst/>
          </a:prstGeom>
          <a:noFill/>
        </p:spPr>
        <p:txBody>
          <a:bodyPr wrap="square" rtlCol="0">
            <a:spAutoFit/>
          </a:bodyPr>
          <a:lstStyle/>
          <a:p>
            <a:r>
              <a:rPr lang="en-US" dirty="0"/>
              <a:t>GPT-4</a:t>
            </a:r>
          </a:p>
          <a:p>
            <a:r>
              <a:rPr lang="en-US" dirty="0" err="1"/>
              <a:t>PaLM</a:t>
            </a:r>
            <a:endParaRPr lang="en-US" dirty="0"/>
          </a:p>
          <a:p>
            <a:r>
              <a:rPr lang="en-US" dirty="0"/>
              <a:t>LLaMa2</a:t>
            </a:r>
          </a:p>
        </p:txBody>
      </p:sp>
      <p:sp>
        <p:nvSpPr>
          <p:cNvPr id="11" name="TextBox 10">
            <a:extLst>
              <a:ext uri="{FF2B5EF4-FFF2-40B4-BE49-F238E27FC236}">
                <a16:creationId xmlns:a16="http://schemas.microsoft.com/office/drawing/2014/main" id="{83892DD2-2B10-D74E-C959-FD6D91085C1F}"/>
              </a:ext>
            </a:extLst>
          </p:cNvPr>
          <p:cNvSpPr txBox="1"/>
          <p:nvPr/>
        </p:nvSpPr>
        <p:spPr>
          <a:xfrm>
            <a:off x="2211859" y="224478"/>
            <a:ext cx="3223055" cy="523220"/>
          </a:xfrm>
          <a:prstGeom prst="rect">
            <a:avLst/>
          </a:prstGeom>
          <a:noFill/>
        </p:spPr>
        <p:txBody>
          <a:bodyPr wrap="square" rtlCol="0">
            <a:spAutoFit/>
          </a:bodyPr>
          <a:lstStyle/>
          <a:p>
            <a:r>
              <a:rPr lang="en-US" sz="2800" b="1" dirty="0"/>
              <a:t>Language Models</a:t>
            </a:r>
          </a:p>
        </p:txBody>
      </p:sp>
      <p:sp>
        <p:nvSpPr>
          <p:cNvPr id="12" name="TextBox 11">
            <a:extLst>
              <a:ext uri="{FF2B5EF4-FFF2-40B4-BE49-F238E27FC236}">
                <a16:creationId xmlns:a16="http://schemas.microsoft.com/office/drawing/2014/main" id="{2EA5F5B2-5DED-AE16-FD4C-D4A8EA52636A}"/>
              </a:ext>
            </a:extLst>
          </p:cNvPr>
          <p:cNvSpPr txBox="1"/>
          <p:nvPr/>
        </p:nvSpPr>
        <p:spPr>
          <a:xfrm>
            <a:off x="5393724" y="6264190"/>
            <a:ext cx="2401330" cy="523220"/>
          </a:xfrm>
          <a:prstGeom prst="rect">
            <a:avLst/>
          </a:prstGeom>
          <a:noFill/>
        </p:spPr>
        <p:txBody>
          <a:bodyPr wrap="square" rtlCol="0">
            <a:spAutoFit/>
          </a:bodyPr>
          <a:lstStyle/>
          <a:p>
            <a:r>
              <a:rPr lang="en-US" sz="2800" b="1" dirty="0"/>
              <a:t>Large Models</a:t>
            </a:r>
          </a:p>
        </p:txBody>
      </p:sp>
      <p:sp>
        <p:nvSpPr>
          <p:cNvPr id="13" name="TextBox 12">
            <a:extLst>
              <a:ext uri="{FF2B5EF4-FFF2-40B4-BE49-F238E27FC236}">
                <a16:creationId xmlns:a16="http://schemas.microsoft.com/office/drawing/2014/main" id="{CF1B0A8F-AB1E-02F5-40B1-8300287A562F}"/>
              </a:ext>
            </a:extLst>
          </p:cNvPr>
          <p:cNvSpPr txBox="1"/>
          <p:nvPr/>
        </p:nvSpPr>
        <p:spPr>
          <a:xfrm>
            <a:off x="6478030" y="85690"/>
            <a:ext cx="3477913" cy="523220"/>
          </a:xfrm>
          <a:prstGeom prst="rect">
            <a:avLst/>
          </a:prstGeom>
          <a:noFill/>
        </p:spPr>
        <p:txBody>
          <a:bodyPr wrap="square" rtlCol="0">
            <a:spAutoFit/>
          </a:bodyPr>
          <a:lstStyle/>
          <a:p>
            <a:r>
              <a:rPr lang="en-US" sz="2800" b="1" dirty="0"/>
              <a:t>Generative Models</a:t>
            </a:r>
          </a:p>
        </p:txBody>
      </p:sp>
      <p:sp>
        <p:nvSpPr>
          <p:cNvPr id="14" name="TextBox 13">
            <a:extLst>
              <a:ext uri="{FF2B5EF4-FFF2-40B4-BE49-F238E27FC236}">
                <a16:creationId xmlns:a16="http://schemas.microsoft.com/office/drawing/2014/main" id="{66EEF817-C3DD-7620-798D-2E33C55C47C3}"/>
              </a:ext>
            </a:extLst>
          </p:cNvPr>
          <p:cNvSpPr txBox="1"/>
          <p:nvPr/>
        </p:nvSpPr>
        <p:spPr>
          <a:xfrm>
            <a:off x="5696465" y="1792414"/>
            <a:ext cx="1507524" cy="646331"/>
          </a:xfrm>
          <a:prstGeom prst="rect">
            <a:avLst/>
          </a:prstGeom>
          <a:noFill/>
        </p:spPr>
        <p:txBody>
          <a:bodyPr wrap="square" rtlCol="0">
            <a:spAutoFit/>
          </a:bodyPr>
          <a:lstStyle/>
          <a:p>
            <a:r>
              <a:rPr lang="en-US" dirty="0"/>
              <a:t>Naïve Bayes Bigram Model</a:t>
            </a:r>
          </a:p>
        </p:txBody>
      </p:sp>
      <p:sp>
        <p:nvSpPr>
          <p:cNvPr id="15" name="TextBox 14">
            <a:extLst>
              <a:ext uri="{FF2B5EF4-FFF2-40B4-BE49-F238E27FC236}">
                <a16:creationId xmlns:a16="http://schemas.microsoft.com/office/drawing/2014/main" id="{D4BD6694-4E1B-E07E-87FE-09F9A0CDBF5C}"/>
              </a:ext>
            </a:extLst>
          </p:cNvPr>
          <p:cNvSpPr txBox="1"/>
          <p:nvPr/>
        </p:nvSpPr>
        <p:spPr>
          <a:xfrm>
            <a:off x="8271303" y="1792414"/>
            <a:ext cx="2259227" cy="646331"/>
          </a:xfrm>
          <a:prstGeom prst="rect">
            <a:avLst/>
          </a:prstGeom>
          <a:noFill/>
        </p:spPr>
        <p:txBody>
          <a:bodyPr wrap="square" rtlCol="0">
            <a:spAutoFit/>
          </a:bodyPr>
          <a:lstStyle/>
          <a:p>
            <a:r>
              <a:rPr lang="en-US" dirty="0"/>
              <a:t>Markov Chains</a:t>
            </a:r>
          </a:p>
          <a:p>
            <a:r>
              <a:rPr lang="en-US" dirty="0"/>
              <a:t>(biological sequences)</a:t>
            </a:r>
          </a:p>
        </p:txBody>
      </p:sp>
      <p:sp>
        <p:nvSpPr>
          <p:cNvPr id="16" name="TextBox 15">
            <a:extLst>
              <a:ext uri="{FF2B5EF4-FFF2-40B4-BE49-F238E27FC236}">
                <a16:creationId xmlns:a16="http://schemas.microsoft.com/office/drawing/2014/main" id="{E4778198-512A-F26E-EEAA-8E244E5B0061}"/>
              </a:ext>
            </a:extLst>
          </p:cNvPr>
          <p:cNvSpPr txBox="1"/>
          <p:nvPr/>
        </p:nvSpPr>
        <p:spPr>
          <a:xfrm>
            <a:off x="2619632" y="2033026"/>
            <a:ext cx="2075936" cy="646331"/>
          </a:xfrm>
          <a:prstGeom prst="rect">
            <a:avLst/>
          </a:prstGeom>
          <a:noFill/>
        </p:spPr>
        <p:txBody>
          <a:bodyPr wrap="square" rtlCol="0">
            <a:spAutoFit/>
          </a:bodyPr>
          <a:lstStyle/>
          <a:p>
            <a:r>
              <a:rPr lang="en-US" dirty="0"/>
              <a:t>BERT-Base-Uncased</a:t>
            </a:r>
          </a:p>
          <a:p>
            <a:r>
              <a:rPr lang="en-US" dirty="0"/>
              <a:t>(110M)</a:t>
            </a:r>
          </a:p>
        </p:txBody>
      </p:sp>
      <p:sp>
        <p:nvSpPr>
          <p:cNvPr id="18" name="TextBox 17">
            <a:extLst>
              <a:ext uri="{FF2B5EF4-FFF2-40B4-BE49-F238E27FC236}">
                <a16:creationId xmlns:a16="http://schemas.microsoft.com/office/drawing/2014/main" id="{505259D8-951B-6E86-4C59-575314797BE0}"/>
              </a:ext>
            </a:extLst>
          </p:cNvPr>
          <p:cNvSpPr txBox="1"/>
          <p:nvPr/>
        </p:nvSpPr>
        <p:spPr>
          <a:xfrm>
            <a:off x="4060740" y="3859935"/>
            <a:ext cx="2134627" cy="646331"/>
          </a:xfrm>
          <a:prstGeom prst="rect">
            <a:avLst/>
          </a:prstGeom>
          <a:noFill/>
        </p:spPr>
        <p:txBody>
          <a:bodyPr wrap="square">
            <a:spAutoFit/>
          </a:bodyPr>
          <a:lstStyle/>
          <a:p>
            <a:r>
              <a:rPr lang="en-US" dirty="0" err="1">
                <a:effectLst/>
                <a:latin typeface="Arial" panose="020B0604020202020204" pitchFamily="34" charset="0"/>
              </a:rPr>
              <a:t>GatorTron</a:t>
            </a:r>
            <a:endParaRPr lang="en-US" dirty="0">
              <a:effectLst/>
              <a:latin typeface="Arial" panose="020B0604020202020204" pitchFamily="34" charset="0"/>
            </a:endParaRPr>
          </a:p>
          <a:p>
            <a:r>
              <a:rPr lang="en-US" dirty="0">
                <a:latin typeface="Arial" panose="020B0604020202020204" pitchFamily="34" charset="0"/>
              </a:rPr>
              <a:t>(8.9B parameters)(</a:t>
            </a:r>
            <a:endParaRPr lang="en-US" dirty="0"/>
          </a:p>
        </p:txBody>
      </p:sp>
      <p:sp>
        <p:nvSpPr>
          <p:cNvPr id="19" name="TextBox 18">
            <a:extLst>
              <a:ext uri="{FF2B5EF4-FFF2-40B4-BE49-F238E27FC236}">
                <a16:creationId xmlns:a16="http://schemas.microsoft.com/office/drawing/2014/main" id="{71FB8978-5C56-4059-0480-ED71EA5B94B6}"/>
              </a:ext>
            </a:extLst>
          </p:cNvPr>
          <p:cNvSpPr txBox="1"/>
          <p:nvPr/>
        </p:nvSpPr>
        <p:spPr>
          <a:xfrm>
            <a:off x="7795054" y="3859935"/>
            <a:ext cx="1581665" cy="369332"/>
          </a:xfrm>
          <a:prstGeom prst="rect">
            <a:avLst/>
          </a:prstGeom>
          <a:noFill/>
        </p:spPr>
        <p:txBody>
          <a:bodyPr wrap="square" rtlCol="0">
            <a:spAutoFit/>
          </a:bodyPr>
          <a:lstStyle/>
          <a:p>
            <a:r>
              <a:rPr lang="en-US" dirty="0"/>
              <a:t>DALL-E</a:t>
            </a:r>
          </a:p>
        </p:txBody>
      </p:sp>
      <p:sp>
        <p:nvSpPr>
          <p:cNvPr id="3" name="TextBox 2">
            <a:extLst>
              <a:ext uri="{FF2B5EF4-FFF2-40B4-BE49-F238E27FC236}">
                <a16:creationId xmlns:a16="http://schemas.microsoft.com/office/drawing/2014/main" id="{FD75FF87-9401-78F9-FC21-CA0B53B5DEE8}"/>
              </a:ext>
            </a:extLst>
          </p:cNvPr>
          <p:cNvSpPr txBox="1"/>
          <p:nvPr/>
        </p:nvSpPr>
        <p:spPr>
          <a:xfrm>
            <a:off x="4656951" y="4902203"/>
            <a:ext cx="4337221" cy="646331"/>
          </a:xfrm>
          <a:prstGeom prst="rect">
            <a:avLst/>
          </a:prstGeom>
          <a:noFill/>
        </p:spPr>
        <p:txBody>
          <a:bodyPr wrap="square" rtlCol="0">
            <a:spAutoFit/>
          </a:bodyPr>
          <a:lstStyle/>
          <a:p>
            <a:r>
              <a:rPr lang="en-US" dirty="0"/>
              <a:t>Any large non-generative sequence model ex) Hospital Trajectory model </a:t>
            </a:r>
          </a:p>
        </p:txBody>
      </p:sp>
    </p:spTree>
    <p:extLst>
      <p:ext uri="{BB962C8B-B14F-4D97-AF65-F5344CB8AC3E}">
        <p14:creationId xmlns:p14="http://schemas.microsoft.com/office/powerpoint/2010/main" val="386802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00FC4-C0D1-A749-991B-7795801E754B}"/>
              </a:ext>
            </a:extLst>
          </p:cNvPr>
          <p:cNvSpPr>
            <a:spLocks noGrp="1"/>
          </p:cNvSpPr>
          <p:nvPr>
            <p:ph type="title"/>
          </p:nvPr>
        </p:nvSpPr>
        <p:spPr/>
        <p:txBody>
          <a:bodyPr/>
          <a:lstStyle/>
          <a:p>
            <a:r>
              <a:rPr lang="en-US" dirty="0"/>
              <a:t>Language Model Development</a:t>
            </a:r>
          </a:p>
        </p:txBody>
      </p:sp>
      <p:sp>
        <p:nvSpPr>
          <p:cNvPr id="4" name="Text Placeholder 3">
            <a:extLst>
              <a:ext uri="{FF2B5EF4-FFF2-40B4-BE49-F238E27FC236}">
                <a16:creationId xmlns:a16="http://schemas.microsoft.com/office/drawing/2014/main" id="{B54D97AC-BDB3-0A48-BD68-FB94960CCE99}"/>
              </a:ext>
            </a:extLst>
          </p:cNvPr>
          <p:cNvSpPr>
            <a:spLocks noGrp="1"/>
          </p:cNvSpPr>
          <p:nvPr>
            <p:ph type="body" idx="1"/>
          </p:nvPr>
        </p:nvSpPr>
        <p:spPr/>
        <p:txBody>
          <a:bodyPr/>
          <a:lstStyle/>
          <a:p>
            <a:r>
              <a:rPr lang="en-US" dirty="0"/>
              <a:t>“Classic” Language Model</a:t>
            </a:r>
          </a:p>
        </p:txBody>
      </p:sp>
      <p:sp>
        <p:nvSpPr>
          <p:cNvPr id="5" name="Content Placeholder 4">
            <a:extLst>
              <a:ext uri="{FF2B5EF4-FFF2-40B4-BE49-F238E27FC236}">
                <a16:creationId xmlns:a16="http://schemas.microsoft.com/office/drawing/2014/main" id="{5F0D636E-F52B-3D41-9D65-1248E5CB5ADE}"/>
              </a:ext>
            </a:extLst>
          </p:cNvPr>
          <p:cNvSpPr>
            <a:spLocks noGrp="1"/>
          </p:cNvSpPr>
          <p:nvPr>
            <p:ph sz="half" idx="2"/>
          </p:nvPr>
        </p:nvSpPr>
        <p:spPr/>
        <p:txBody>
          <a:bodyPr>
            <a:normAutofit fontScale="85000" lnSpcReduction="20000"/>
          </a:bodyPr>
          <a:lstStyle/>
          <a:p>
            <a:r>
              <a:rPr lang="en-US" dirty="0"/>
              <a:t>Typically, N-Gram based models</a:t>
            </a:r>
          </a:p>
          <a:p>
            <a:r>
              <a:rPr lang="en-US" dirty="0"/>
              <a:t>Gives a probability distribution over a sequence of words (by definition)</a:t>
            </a:r>
          </a:p>
          <a:p>
            <a:r>
              <a:rPr lang="en-US" dirty="0"/>
              <a:t>Use probability distribution to make useful predictions for a variety NLP tasks</a:t>
            </a:r>
          </a:p>
          <a:p>
            <a:endParaRPr lang="en-US" dirty="0"/>
          </a:p>
        </p:txBody>
      </p:sp>
      <p:sp>
        <p:nvSpPr>
          <p:cNvPr id="6" name="Text Placeholder 5">
            <a:extLst>
              <a:ext uri="{FF2B5EF4-FFF2-40B4-BE49-F238E27FC236}">
                <a16:creationId xmlns:a16="http://schemas.microsoft.com/office/drawing/2014/main" id="{C5D8FCD6-13E2-4742-B226-EF67BB3F00B9}"/>
              </a:ext>
            </a:extLst>
          </p:cNvPr>
          <p:cNvSpPr>
            <a:spLocks noGrp="1"/>
          </p:cNvSpPr>
          <p:nvPr>
            <p:ph type="body" sz="quarter" idx="3"/>
          </p:nvPr>
        </p:nvSpPr>
        <p:spPr/>
        <p:txBody>
          <a:bodyPr/>
          <a:lstStyle/>
          <a:p>
            <a:r>
              <a:rPr lang="en-US" dirty="0"/>
              <a:t>Language Model “Replacement”</a:t>
            </a:r>
          </a:p>
        </p:txBody>
      </p:sp>
      <p:sp>
        <p:nvSpPr>
          <p:cNvPr id="7" name="Content Placeholder 6">
            <a:extLst>
              <a:ext uri="{FF2B5EF4-FFF2-40B4-BE49-F238E27FC236}">
                <a16:creationId xmlns:a16="http://schemas.microsoft.com/office/drawing/2014/main" id="{3EE6F9A4-D93A-1C41-B245-CDC696DBAF30}"/>
              </a:ext>
            </a:extLst>
          </p:cNvPr>
          <p:cNvSpPr>
            <a:spLocks noGrp="1"/>
          </p:cNvSpPr>
          <p:nvPr>
            <p:ph sz="quarter" idx="4"/>
          </p:nvPr>
        </p:nvSpPr>
        <p:spPr/>
        <p:txBody>
          <a:bodyPr>
            <a:normAutofit fontScale="85000" lnSpcReduction="20000"/>
          </a:bodyPr>
          <a:lstStyle/>
          <a:p>
            <a:r>
              <a:rPr lang="en-US" dirty="0"/>
              <a:t>Some Neural Net based models</a:t>
            </a:r>
          </a:p>
          <a:p>
            <a:pPr lvl="1"/>
            <a:r>
              <a:rPr lang="en-US" dirty="0"/>
              <a:t>BERT and T5 </a:t>
            </a:r>
          </a:p>
          <a:p>
            <a:pPr lvl="1"/>
            <a:r>
              <a:rPr lang="en-US" dirty="0"/>
              <a:t>Sometimes called </a:t>
            </a:r>
            <a:r>
              <a:rPr lang="en-US" b="1" dirty="0"/>
              <a:t>masked language models</a:t>
            </a:r>
            <a:r>
              <a:rPr lang="en-US" dirty="0"/>
              <a:t> (MLM) when masking is used as a training objective (common) or </a:t>
            </a:r>
            <a:r>
              <a:rPr lang="en-US" b="1" dirty="0"/>
              <a:t>continuous space language models</a:t>
            </a:r>
          </a:p>
          <a:p>
            <a:r>
              <a:rPr lang="en-US" dirty="0"/>
              <a:t>Does </a:t>
            </a:r>
            <a:r>
              <a:rPr lang="en-US" b="1" dirty="0"/>
              <a:t>not</a:t>
            </a:r>
            <a:r>
              <a:rPr lang="en-US" dirty="0"/>
              <a:t> provide a probability distribution, but learns to predict one</a:t>
            </a:r>
          </a:p>
          <a:p>
            <a:r>
              <a:rPr lang="en-US" dirty="0"/>
              <a:t>Generates predictions useful for a variety of NLP tasks</a:t>
            </a:r>
          </a:p>
          <a:p>
            <a:r>
              <a:rPr lang="en-US" dirty="0"/>
              <a:t>Can serve as a “drop in replacements” for traditional language models</a:t>
            </a:r>
          </a:p>
        </p:txBody>
      </p:sp>
    </p:spTree>
    <p:extLst>
      <p:ext uri="{BB962C8B-B14F-4D97-AF65-F5344CB8AC3E}">
        <p14:creationId xmlns:p14="http://schemas.microsoft.com/office/powerpoint/2010/main" val="173184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3B3E-4E86-0C4E-4265-15AAC804B681}"/>
              </a:ext>
            </a:extLst>
          </p:cNvPr>
          <p:cNvSpPr>
            <a:spLocks noGrp="1"/>
          </p:cNvSpPr>
          <p:nvPr>
            <p:ph type="title"/>
          </p:nvPr>
        </p:nvSpPr>
        <p:spPr/>
        <p:txBody>
          <a:bodyPr/>
          <a:lstStyle/>
          <a:p>
            <a:r>
              <a:rPr lang="en-US" dirty="0"/>
              <a:t>Casual Language Models</a:t>
            </a:r>
          </a:p>
        </p:txBody>
      </p:sp>
      <p:sp>
        <p:nvSpPr>
          <p:cNvPr id="3" name="Content Placeholder 2">
            <a:extLst>
              <a:ext uri="{FF2B5EF4-FFF2-40B4-BE49-F238E27FC236}">
                <a16:creationId xmlns:a16="http://schemas.microsoft.com/office/drawing/2014/main" id="{F3BA1C2F-4033-44D2-D1C1-B8CF057E73A7}"/>
              </a:ext>
            </a:extLst>
          </p:cNvPr>
          <p:cNvSpPr>
            <a:spLocks noGrp="1"/>
          </p:cNvSpPr>
          <p:nvPr>
            <p:ph idx="1"/>
          </p:nvPr>
        </p:nvSpPr>
        <p:spPr/>
        <p:txBody>
          <a:bodyPr/>
          <a:lstStyle/>
          <a:p>
            <a:r>
              <a:rPr lang="en-US" dirty="0"/>
              <a:t>In the context of neural network models Language Models are sometimes referred to as  “casual language models” </a:t>
            </a:r>
          </a:p>
          <a:p>
            <a:r>
              <a:rPr lang="en-US" dirty="0"/>
              <a:t>This distinguishes them from masked language models (MLM) because they are prediction a token given a series of tokens, unlike a MLM.</a:t>
            </a:r>
          </a:p>
          <a:p>
            <a:pPr lvl="1"/>
            <a:r>
              <a:rPr lang="en-US" dirty="0"/>
              <a:t>We will learn about MLM later on, but for now know that all language models are casual language models</a:t>
            </a:r>
          </a:p>
          <a:p>
            <a:r>
              <a:rPr lang="en-US" dirty="0"/>
              <a:t>For folks who want to get a head start on how these models are built, see </a:t>
            </a:r>
            <a:r>
              <a:rPr lang="en-US" dirty="0">
                <a:hlinkClick r:id="rId2"/>
              </a:rPr>
              <a:t>https://huggingface.co/course/chapter7/6?fw=pt</a:t>
            </a:r>
            <a:endParaRPr lang="en-US" dirty="0"/>
          </a:p>
          <a:p>
            <a:endParaRPr lang="en-US" dirty="0"/>
          </a:p>
        </p:txBody>
      </p:sp>
    </p:spTree>
    <p:extLst>
      <p:ext uri="{BB962C8B-B14F-4D97-AF65-F5344CB8AC3E}">
        <p14:creationId xmlns:p14="http://schemas.microsoft.com/office/powerpoint/2010/main" val="2369662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711200" y="1701800"/>
            <a:ext cx="11074400" cy="4445000"/>
          </a:xfrm>
        </p:spPr>
        <p:txBody>
          <a:bodyPr>
            <a:normAutofit/>
          </a:bodyPr>
          <a:lstStyle/>
          <a:p>
            <a:pPr eaLnBrk="1" hangingPunct="1"/>
            <a:r>
              <a:rPr lang="en-US" sz="3733" dirty="0">
                <a:latin typeface="Calibri" charset="0"/>
              </a:rPr>
              <a:t>Goal: compute the probability of a sentence or sequence of words:</a:t>
            </a:r>
          </a:p>
          <a:p>
            <a:pPr lvl="1" eaLnBrk="1" hangingPunct="1">
              <a:buNone/>
            </a:pPr>
            <a:r>
              <a:rPr lang="en-US" sz="3733"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3733"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3733"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a:t>
            </a:r>
            <a:r>
              <a:rPr lang="en-US" sz="3200" dirty="0">
                <a:latin typeface="Calibri" charset="0"/>
              </a:rPr>
              <a:t> is called a </a:t>
            </a:r>
            <a:r>
              <a:rPr lang="en-US" sz="3200" b="1" dirty="0">
                <a:solidFill>
                  <a:srgbClr val="A50021"/>
                </a:solidFill>
                <a:latin typeface="Calibri" charset="0"/>
              </a:rPr>
              <a:t>language model</a:t>
            </a:r>
            <a:endParaRPr lang="en-US" sz="3200" dirty="0">
              <a:latin typeface="Calibri" charset="0"/>
            </a:endParaRPr>
          </a:p>
        </p:txBody>
      </p:sp>
    </p:spTree>
    <p:extLst>
      <p:ext uri="{BB962C8B-B14F-4D97-AF65-F5344CB8AC3E}">
        <p14:creationId xmlns:p14="http://schemas.microsoft.com/office/powerpoint/2010/main" val="265638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a:latin typeface="Calibri" charset="0"/>
              </a:rPr>
              <a:t>How to compute this joint probability:</a:t>
            </a:r>
          </a:p>
          <a:p>
            <a:pPr eaLnBrk="1" hangingPunct="1"/>
            <a:endParaRPr lang="en-US">
              <a:latin typeface="Calibri" charset="0"/>
            </a:endParaRPr>
          </a:p>
          <a:p>
            <a:pPr lvl="1" eaLnBrk="1" hangingPunct="1"/>
            <a:r>
              <a:rPr lang="en-US" sz="3733">
                <a:latin typeface="Calibri" charset="0"/>
              </a:rPr>
              <a:t>P(its, water, is, so, transparent, that)</a:t>
            </a:r>
          </a:p>
          <a:p>
            <a:pPr lvl="1" eaLnBrk="1" hangingPunct="1"/>
            <a:endParaRPr lang="en-US">
              <a:latin typeface="Calibri" charset="0"/>
            </a:endParaRPr>
          </a:p>
          <a:p>
            <a:pPr eaLnBrk="1" hangingPunct="1"/>
            <a:r>
              <a:rPr lang="en-US">
                <a:latin typeface="Calibri" charset="0"/>
              </a:rPr>
              <a:t>Intuition: let’s rely on the Chain Rule of Probability</a:t>
            </a:r>
          </a:p>
        </p:txBody>
      </p:sp>
    </p:spTree>
    <p:extLst>
      <p:ext uri="{BB962C8B-B14F-4D97-AF65-F5344CB8AC3E}">
        <p14:creationId xmlns:p14="http://schemas.microsoft.com/office/powerpoint/2010/main" val="93168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609600" y="1803400"/>
            <a:ext cx="11176000" cy="4876800"/>
          </a:xfrm>
        </p:spPr>
        <p:txBody>
          <a:bodyPr/>
          <a:lstStyle/>
          <a:p>
            <a:pPr eaLnBrk="1" hangingPunct="1"/>
            <a:r>
              <a:rPr lang="en-US" sz="3733" dirty="0">
                <a:latin typeface="Calibri" charset="0"/>
              </a:rPr>
              <a:t>Recall the definition of conditional probabilities</a:t>
            </a:r>
            <a:endParaRPr lang="en-US" sz="4800" dirty="0">
              <a:latin typeface="Calibri" charset="0"/>
            </a:endParaRPr>
          </a:p>
          <a:p>
            <a:pPr marL="609585" lvl="1" indent="0">
              <a:buNone/>
            </a:pPr>
            <a:r>
              <a:rPr lang="en-US" sz="3200" b="1" dirty="0">
                <a:latin typeface="Calibri" charset="0"/>
              </a:rPr>
              <a:t>p(B|A) = P(A,B)/P(A)</a:t>
            </a:r>
            <a:r>
              <a:rPr lang="en-US" sz="4800" dirty="0">
                <a:latin typeface="Calibri" charset="0"/>
              </a:rPr>
              <a:t>	</a:t>
            </a:r>
            <a:r>
              <a:rPr lang="en-US" dirty="0">
                <a:latin typeface="Calibri" charset="0"/>
              </a:rPr>
              <a:t>Rewriting:   </a:t>
            </a:r>
            <a:r>
              <a:rPr lang="en-US" sz="3200" b="1" dirty="0">
                <a:latin typeface="Calibri" charset="0"/>
              </a:rPr>
              <a:t>P(A,B) = P(A)P(B|A)</a:t>
            </a:r>
          </a:p>
          <a:p>
            <a:pPr marL="609585" lvl="1" indent="0">
              <a:buNone/>
            </a:pPr>
            <a:endParaRPr lang="en-US" dirty="0">
              <a:latin typeface="Calibri" charset="0"/>
            </a:endParaRPr>
          </a:p>
          <a:p>
            <a:r>
              <a:rPr lang="en-US" sz="3733" dirty="0">
                <a:latin typeface="Calibri" charset="0"/>
              </a:rPr>
              <a:t>More variables:</a:t>
            </a:r>
          </a:p>
          <a:p>
            <a:pPr marL="609585" lvl="1" indent="0">
              <a:buNone/>
            </a:pPr>
            <a:r>
              <a:rPr lang="en-US" sz="3200" dirty="0">
                <a:latin typeface="Calibri" charset="0"/>
              </a:rPr>
              <a:t> P(A,B,C,D) = P(A)P(B|A)P(C|A,B)P(D|A,B,C)</a:t>
            </a:r>
            <a:endParaRPr lang="en-US" sz="4267" dirty="0">
              <a:latin typeface="Calibri" charset="0"/>
            </a:endParaRPr>
          </a:p>
          <a:p>
            <a:pPr eaLnBrk="1" hangingPunct="1"/>
            <a:r>
              <a:rPr lang="en-US" sz="3733" dirty="0">
                <a:latin typeface="Calibri" charset="0"/>
              </a:rPr>
              <a:t>The Chain Rule in General</a:t>
            </a:r>
          </a:p>
          <a:p>
            <a:pPr eaLnBrk="1" hangingPunct="1">
              <a:buNone/>
            </a:pPr>
            <a:r>
              <a:rPr lang="en-US" sz="3733" dirty="0">
                <a:latin typeface="Calibri" charset="0"/>
              </a:rPr>
              <a:t>  P(x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,x</a:t>
            </a:r>
            <a:r>
              <a:rPr lang="en-US" sz="3733" baseline="-25000" dirty="0">
                <a:latin typeface="Calibri" charset="0"/>
              </a:rPr>
              <a:t>3</a:t>
            </a:r>
            <a:r>
              <a:rPr lang="en-US" sz="3733" dirty="0">
                <a:latin typeface="Calibri" charset="0"/>
              </a:rPr>
              <a:t>,…,</a:t>
            </a:r>
            <a:r>
              <a:rPr lang="en-US" sz="3733" dirty="0" err="1">
                <a:latin typeface="Calibri" charset="0"/>
              </a:rPr>
              <a:t>x</a:t>
            </a:r>
            <a:r>
              <a:rPr lang="en-US" sz="3733" baseline="-25000" dirty="0" err="1">
                <a:latin typeface="Calibri" charset="0"/>
              </a:rPr>
              <a:t>n</a:t>
            </a:r>
            <a:r>
              <a:rPr lang="en-US" sz="3733" dirty="0">
                <a:latin typeface="Calibri" charset="0"/>
              </a:rPr>
              <a:t>) = P(x</a:t>
            </a:r>
            <a:r>
              <a:rPr lang="en-US" sz="3733" baseline="-25000" dirty="0">
                <a:latin typeface="Calibri" charset="0"/>
              </a:rPr>
              <a:t>1</a:t>
            </a:r>
            <a:r>
              <a:rPr lang="en-US" sz="3733" dirty="0">
                <a:latin typeface="Calibri" charset="0"/>
              </a:rPr>
              <a:t>)P(x</a:t>
            </a:r>
            <a:r>
              <a:rPr lang="en-US" sz="3733" baseline="-25000" dirty="0">
                <a:latin typeface="Calibri" charset="0"/>
              </a:rPr>
              <a:t>2</a:t>
            </a:r>
            <a:r>
              <a:rPr lang="en-US" sz="3733" dirty="0">
                <a:latin typeface="Calibri" charset="0"/>
              </a:rPr>
              <a:t>|x</a:t>
            </a:r>
            <a:r>
              <a:rPr lang="en-US" sz="3733" baseline="-25000" dirty="0">
                <a:latin typeface="Calibri" charset="0"/>
              </a:rPr>
              <a:t>1</a:t>
            </a:r>
            <a:r>
              <a:rPr lang="en-US" sz="3733" dirty="0">
                <a:latin typeface="Calibri" charset="0"/>
              </a:rPr>
              <a:t>)P(x</a:t>
            </a:r>
            <a:r>
              <a:rPr lang="en-US" sz="3733" baseline="-25000" dirty="0">
                <a:latin typeface="Calibri" charset="0"/>
              </a:rPr>
              <a:t>3</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)…P(x</a:t>
            </a:r>
            <a:r>
              <a:rPr lang="en-US" sz="3733" baseline="-25000" dirty="0">
                <a:latin typeface="Calibri" charset="0"/>
              </a:rPr>
              <a:t>n</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n-1</a:t>
            </a:r>
            <a:r>
              <a:rPr lang="en-US" sz="3733"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124551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097280" y="482601"/>
            <a:ext cx="10058400" cy="907196"/>
          </a:xfrm>
        </p:spPr>
        <p:txBody>
          <a:bodyPr>
            <a:normAutofit fontScale="90000"/>
          </a:bodyPr>
          <a:lstStyle/>
          <a:p>
            <a:pPr eaLnBrk="1" hangingPunct="1"/>
            <a:r>
              <a:rPr lang="en-US" sz="4800" dirty="0"/>
              <a:t>The Chain Rule applied to compute joint probability of words in sentence</a:t>
            </a:r>
          </a:p>
        </p:txBody>
      </p:sp>
      <p:sp>
        <p:nvSpPr>
          <p:cNvPr id="69635" name="Rectangle 3"/>
          <p:cNvSpPr>
            <a:spLocks noGrp="1" noChangeArrowheads="1"/>
          </p:cNvSpPr>
          <p:nvPr>
            <p:ph idx="1"/>
          </p:nvPr>
        </p:nvSpPr>
        <p:spPr>
          <a:xfrm>
            <a:off x="1097280" y="1600200"/>
            <a:ext cx="10891520" cy="4572000"/>
          </a:xfrm>
        </p:spPr>
        <p:txBody>
          <a:bodyPr>
            <a:normAutofit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3733" dirty="0">
              <a:latin typeface="Calibri" charset="0"/>
            </a:endParaRPr>
          </a:p>
          <a:p>
            <a:pPr eaLnBrk="1" hangingPunct="1">
              <a:buNone/>
            </a:pPr>
            <a:endParaRPr lang="en-US" sz="3733" dirty="0">
              <a:latin typeface="Calibri" charset="0"/>
            </a:endParaRPr>
          </a:p>
          <a:p>
            <a:pPr eaLnBrk="1" hangingPunct="1">
              <a:buNone/>
            </a:pPr>
            <a:r>
              <a:rPr lang="en-US" sz="3733" dirty="0">
                <a:latin typeface="Calibri" charset="0"/>
              </a:rPr>
              <a:t>P(“its water is so transparent”) =</a:t>
            </a:r>
          </a:p>
          <a:p>
            <a:pPr eaLnBrk="1" hangingPunct="1">
              <a:buFont typeface="Times" charset="0"/>
              <a:buNone/>
            </a:pPr>
            <a:r>
              <a:rPr lang="en-US" dirty="0">
                <a:latin typeface="Calibri" charset="0"/>
              </a:rPr>
              <a:t>	</a:t>
            </a:r>
            <a:r>
              <a:rPr lang="en-US" sz="3733" dirty="0">
                <a:solidFill>
                  <a:srgbClr val="404040"/>
                </a:solidFill>
                <a:latin typeface="Calibri" charset="0"/>
              </a:rPr>
              <a:t>P(its) × P(</a:t>
            </a:r>
            <a:r>
              <a:rPr lang="en-US" sz="3733" dirty="0" err="1">
                <a:solidFill>
                  <a:srgbClr val="404040"/>
                </a:solidFill>
                <a:latin typeface="Calibri" charset="0"/>
              </a:rPr>
              <a:t>water|its</a:t>
            </a:r>
            <a:r>
              <a:rPr lang="en-US" sz="3733" dirty="0">
                <a:solidFill>
                  <a:srgbClr val="404040"/>
                </a:solidFill>
                <a:latin typeface="Calibri" charset="0"/>
              </a:rPr>
              <a:t>) ×  P(</a:t>
            </a:r>
            <a:r>
              <a:rPr lang="en-US" sz="3733" dirty="0" err="1">
                <a:solidFill>
                  <a:srgbClr val="404040"/>
                </a:solidFill>
                <a:latin typeface="Calibri" charset="0"/>
              </a:rPr>
              <a:t>is|its</a:t>
            </a:r>
            <a:r>
              <a:rPr lang="en-US" sz="3733" dirty="0">
                <a:solidFill>
                  <a:srgbClr val="404040"/>
                </a:solidFill>
                <a:latin typeface="Calibri" charset="0"/>
              </a:rPr>
              <a:t> water) </a:t>
            </a:r>
          </a:p>
          <a:p>
            <a:pPr eaLnBrk="1" hangingPunct="1">
              <a:buFont typeface="Times" charset="0"/>
              <a:buNone/>
            </a:pPr>
            <a:r>
              <a:rPr lang="en-US" sz="3733" dirty="0">
                <a:solidFill>
                  <a:srgbClr val="404040"/>
                </a:solidFill>
                <a:latin typeface="Calibri" charset="0"/>
              </a:rPr>
              <a:t>         ×  P(</a:t>
            </a:r>
            <a:r>
              <a:rPr lang="en-US" sz="3733" dirty="0" err="1">
                <a:solidFill>
                  <a:srgbClr val="404040"/>
                </a:solidFill>
                <a:latin typeface="Calibri" charset="0"/>
              </a:rPr>
              <a:t>so|its</a:t>
            </a:r>
            <a:r>
              <a:rPr lang="en-US" sz="3733" dirty="0">
                <a:solidFill>
                  <a:srgbClr val="404040"/>
                </a:solidFill>
                <a:latin typeface="Calibri" charset="0"/>
              </a:rPr>
              <a:t> water is) ×  P(</a:t>
            </a:r>
            <a:r>
              <a:rPr lang="en-US" sz="3733" dirty="0" err="1">
                <a:solidFill>
                  <a:srgbClr val="404040"/>
                </a:solidFill>
                <a:latin typeface="Calibri" charset="0"/>
              </a:rPr>
              <a:t>transparent|its</a:t>
            </a:r>
            <a:r>
              <a:rPr lang="en-US" sz="3733" dirty="0">
                <a:solidFill>
                  <a:srgbClr val="404040"/>
                </a:solidFill>
                <a:latin typeface="Calibri" charset="0"/>
              </a:rPr>
              <a:t> water is so)</a:t>
            </a:r>
          </a:p>
        </p:txBody>
      </p:sp>
      <p:graphicFrame>
        <p:nvGraphicFramePr>
          <p:cNvPr id="5" name="Object 2"/>
          <p:cNvGraphicFramePr>
            <a:graphicFrameLocks noChangeAspect="1"/>
          </p:cNvGraphicFramePr>
          <p:nvPr/>
        </p:nvGraphicFramePr>
        <p:xfrm>
          <a:off x="1727200" y="2413001"/>
          <a:ext cx="8737600" cy="1305983"/>
        </p:xfrm>
        <a:graphic>
          <a:graphicData uri="http://schemas.openxmlformats.org/presentationml/2006/ole">
            <mc:AlternateContent xmlns:mc="http://schemas.openxmlformats.org/markup-compatibility/2006">
              <mc:Choice xmlns:v="urn:schemas-microsoft-com:vml" Requires="v">
                <p:oleObj name="Equation" r:id="rId3" imgW="2387600" imgH="355600" progId="Equation.3">
                  <p:embed/>
                </p:oleObj>
              </mc:Choice>
              <mc:Fallback>
                <p:oleObj name="Equation" r:id="rId3" imgW="2387600" imgH="35560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2413001"/>
                        <a:ext cx="8737600" cy="130598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22841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3467" dirty="0">
                <a:latin typeface="Calibri" charset="0"/>
              </a:rPr>
              <a:t>No!  Too many possible sentences!</a:t>
            </a:r>
          </a:p>
          <a:p>
            <a:pPr eaLnBrk="1" hangingPunct="1"/>
            <a:r>
              <a:rPr lang="en-US" sz="3467"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graphicFrame>
        <p:nvGraphicFramePr>
          <p:cNvPr id="5" name="Object 2"/>
          <p:cNvGraphicFramePr>
            <a:graphicFrameLocks noChangeAspect="1"/>
          </p:cNvGraphicFramePr>
          <p:nvPr/>
        </p:nvGraphicFramePr>
        <p:xfrm>
          <a:off x="1930400" y="2413001"/>
          <a:ext cx="8026400" cy="2659263"/>
        </p:xfrm>
        <a:graphic>
          <a:graphicData uri="http://schemas.openxmlformats.org/presentationml/2006/ole">
            <mc:AlternateContent xmlns:mc="http://schemas.openxmlformats.org/markup-compatibility/2006">
              <mc:Choice xmlns:v="urn:schemas-microsoft-com:vml" Requires="v">
                <p:oleObj name="Equation" r:id="rId3" imgW="2578100" imgH="850900" progId="Equation.3">
                  <p:embed/>
                </p:oleObj>
              </mc:Choice>
              <mc:Fallback>
                <p:oleObj name="Equation" r:id="rId3" imgW="2578100" imgH="85090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0400" y="2413001"/>
                        <a:ext cx="8026400" cy="2659263"/>
                      </a:xfrm>
                      <a:prstGeom prst="rect">
                        <a:avLst/>
                      </a:prstGeom>
                      <a:noFill/>
                      <a:effectLst/>
                    </p:spPr>
                  </p:pic>
                </p:oleObj>
              </mc:Fallback>
            </mc:AlternateContent>
          </a:graphicData>
        </a:graphic>
      </p:graphicFrame>
    </p:spTree>
    <p:extLst>
      <p:ext uri="{BB962C8B-B14F-4D97-AF65-F5344CB8AC3E}">
        <p14:creationId xmlns:p14="http://schemas.microsoft.com/office/powerpoint/2010/main" val="118364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381000"/>
            <a:ext cx="9956800" cy="990600"/>
          </a:xfrm>
        </p:spPr>
        <p:txBody>
          <a:bodyPr/>
          <a:lstStyle/>
          <a:p>
            <a:pPr eaLnBrk="1" hangingPunct="1"/>
            <a:r>
              <a:rPr lang="en-US"/>
              <a:t>Markov Assumption</a:t>
            </a:r>
          </a:p>
        </p:txBody>
      </p:sp>
      <p:sp>
        <p:nvSpPr>
          <p:cNvPr id="75779" name="Rectangle 3"/>
          <p:cNvSpPr>
            <a:spLocks noGrp="1" noChangeArrowheads="1"/>
          </p:cNvSpPr>
          <p:nvPr>
            <p:ph idx="1"/>
          </p:nvPr>
        </p:nvSpPr>
        <p:spPr/>
        <p:txBody>
          <a:bodyPr/>
          <a:lstStyle/>
          <a:p>
            <a:pPr eaLnBrk="1" hangingPunct="1"/>
            <a:r>
              <a:rPr lang="en-US" sz="4800" dirty="0">
                <a:latin typeface="Calibri" charset="0"/>
              </a:rPr>
              <a:t>Simplifying assumption:</a:t>
            </a:r>
          </a:p>
          <a:p>
            <a:pPr marL="609585" lvl="1" indent="0">
              <a:buNone/>
            </a:pPr>
            <a:endParaRPr lang="en-US" sz="4800" dirty="0">
              <a:latin typeface="Calibri" charset="0"/>
            </a:endParaRPr>
          </a:p>
          <a:p>
            <a:pPr marL="609585" lvl="1" indent="0">
              <a:buNone/>
            </a:pPr>
            <a:endParaRPr lang="en-US" sz="4267" dirty="0">
              <a:solidFill>
                <a:srgbClr val="A50021"/>
              </a:solidFill>
              <a:latin typeface="Calibri" charset="0"/>
            </a:endParaRPr>
          </a:p>
          <a:p>
            <a:pPr eaLnBrk="1" hangingPunct="1"/>
            <a:r>
              <a:rPr lang="en-US" sz="4800" dirty="0">
                <a:latin typeface="Calibri" charset="0"/>
              </a:rPr>
              <a:t>Or maybe</a:t>
            </a: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2"/>
          <p:cNvGraphicFramePr>
            <a:graphicFrameLocks noChangeAspect="1"/>
          </p:cNvGraphicFramePr>
          <p:nvPr/>
        </p:nvGraphicFramePr>
        <p:xfrm>
          <a:off x="609600" y="3295002"/>
          <a:ext cx="10261600" cy="1353199"/>
        </p:xfrm>
        <a:graphic>
          <a:graphicData uri="http://schemas.openxmlformats.org/presentationml/2006/ole">
            <mc:AlternateContent xmlns:mc="http://schemas.openxmlformats.org/markup-compatibility/2006">
              <mc:Choice xmlns:v="urn:schemas-microsoft-com:vml" Requires="v">
                <p:oleObj name="Equation" r:id="rId3" imgW="3187700" imgH="419100" progId="Equation.3">
                  <p:embed/>
                </p:oleObj>
              </mc:Choice>
              <mc:Fallback>
                <p:oleObj name="Equation" r:id="rId3" imgW="3187700" imgH="41910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95002"/>
                        <a:ext cx="10261600" cy="1353199"/>
                      </a:xfrm>
                      <a:prstGeom prst="rect">
                        <a:avLst/>
                      </a:prstGeom>
                      <a:noFill/>
                      <a:effectLst/>
                    </p:spPr>
                  </p:pic>
                </p:oleObj>
              </mc:Fallback>
            </mc:AlternateContent>
          </a:graphicData>
        </a:graphic>
      </p:graphicFrame>
      <p:graphicFrame>
        <p:nvGraphicFramePr>
          <p:cNvPr id="7" name="Object 3"/>
          <p:cNvGraphicFramePr>
            <a:graphicFrameLocks noChangeAspect="1"/>
          </p:cNvGraphicFramePr>
          <p:nvPr/>
        </p:nvGraphicFramePr>
        <p:xfrm>
          <a:off x="304800" y="5576376"/>
          <a:ext cx="11887200" cy="1281625"/>
        </p:xfrm>
        <a:graphic>
          <a:graphicData uri="http://schemas.openxmlformats.org/presentationml/2006/ole">
            <mc:AlternateContent xmlns:mc="http://schemas.openxmlformats.org/markup-compatibility/2006">
              <mc:Choice xmlns:v="urn:schemas-microsoft-com:vml" Requires="v">
                <p:oleObj name="Equation" r:id="rId5" imgW="3898900" imgH="419100" progId="Equation.3">
                  <p:embed/>
                </p:oleObj>
              </mc:Choice>
              <mc:Fallback>
                <p:oleObj name="Equation" r:id="rId5" imgW="3898900" imgH="419100" progId="Equation.3">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5576376"/>
                        <a:ext cx="11887200" cy="12816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pic>
        <p:nvPicPr>
          <p:cNvPr id="2" name="Picture 1" descr="225px-AAMarkov.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8801" y="177801"/>
            <a:ext cx="1966767" cy="2561167"/>
          </a:xfrm>
          <a:prstGeom prst="rect">
            <a:avLst/>
          </a:prstGeom>
        </p:spPr>
      </p:pic>
      <p:sp>
        <p:nvSpPr>
          <p:cNvPr id="3" name="TextBox 2"/>
          <p:cNvSpPr txBox="1"/>
          <p:nvPr/>
        </p:nvSpPr>
        <p:spPr>
          <a:xfrm>
            <a:off x="9558907" y="2571195"/>
            <a:ext cx="1826526" cy="420564"/>
          </a:xfrm>
          <a:prstGeom prst="rect">
            <a:avLst/>
          </a:prstGeom>
          <a:noFill/>
        </p:spPr>
        <p:txBody>
          <a:bodyPr wrap="none" rtlCol="0">
            <a:spAutoFit/>
          </a:bodyPr>
          <a:lstStyle/>
          <a:p>
            <a:r>
              <a:rPr lang="en-US" sz="2133" dirty="0">
                <a:latin typeface="Calibri"/>
                <a:cs typeface="Calibri"/>
              </a:rPr>
              <a:t>Andrei Markov</a:t>
            </a:r>
          </a:p>
        </p:txBody>
      </p:sp>
    </p:spTree>
    <p:extLst>
      <p:ext uri="{BB962C8B-B14F-4D97-AF65-F5344CB8AC3E}">
        <p14:creationId xmlns:p14="http://schemas.microsoft.com/office/powerpoint/2010/main" val="30762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381000"/>
            <a:ext cx="9956800" cy="990600"/>
          </a:xfrm>
        </p:spPr>
        <p:txBody>
          <a:bodyPr/>
          <a:lstStyle/>
          <a:p>
            <a:pPr eaLnBrk="1" hangingPunct="1"/>
            <a:r>
              <a:rPr lang="en-US" dirty="0"/>
              <a:t>Markov Assumption</a:t>
            </a:r>
          </a:p>
        </p:txBody>
      </p:sp>
      <p:sp>
        <p:nvSpPr>
          <p:cNvPr id="75779" name="Rectangle 3"/>
          <p:cNvSpPr>
            <a:spLocks noGrp="1" noChangeArrowheads="1"/>
          </p:cNvSpPr>
          <p:nvPr>
            <p:ph idx="1"/>
          </p:nvPr>
        </p:nvSpPr>
        <p:spPr/>
        <p:txBody>
          <a:bodyPr/>
          <a:lstStyle/>
          <a:p>
            <a:endParaRPr lang="en-US" sz="4800" dirty="0"/>
          </a:p>
          <a:p>
            <a:endParaRPr lang="en-US" sz="4267" dirty="0"/>
          </a:p>
          <a:p>
            <a:r>
              <a:rPr lang="en-US" sz="4267" dirty="0"/>
              <a:t>In other words, we approximate each component in the product</a:t>
            </a:r>
            <a:endParaRPr lang="en-US" sz="4267" dirty="0">
              <a:latin typeface="Calibri" charset="0"/>
            </a:endParaRPr>
          </a:p>
          <a:p>
            <a:pPr eaLnBrk="1" hangingPunct="1"/>
            <a:endParaRPr lang="en-US" sz="4800" dirty="0">
              <a:latin typeface="Calibri" charset="0"/>
            </a:endParaRPr>
          </a:p>
          <a:p>
            <a:pPr lvl="1" eaLnBrk="1" hangingPunct="1"/>
            <a:endParaRPr lang="en-US" sz="48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4"/>
          <p:cNvGraphicFramePr>
            <a:graphicFrameLocks noChangeAspect="1"/>
          </p:cNvGraphicFramePr>
          <p:nvPr/>
        </p:nvGraphicFramePr>
        <p:xfrm>
          <a:off x="1117601" y="1905001"/>
          <a:ext cx="9472084" cy="1449916"/>
        </p:xfrm>
        <a:graphic>
          <a:graphicData uri="http://schemas.openxmlformats.org/presentationml/2006/ole">
            <mc:AlternateContent xmlns:mc="http://schemas.openxmlformats.org/markup-compatibility/2006">
              <mc:Choice xmlns:v="urn:schemas-microsoft-com:vml" Requires="v">
                <p:oleObj name="Equation" r:id="rId3" imgW="2336800" imgH="355600" progId="Equation.3">
                  <p:embed/>
                </p:oleObj>
              </mc:Choice>
              <mc:Fallback>
                <p:oleObj name="Equation" r:id="rId3" imgW="2336800" imgH="3556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1" y="1905001"/>
                        <a:ext cx="9472084" cy="1449916"/>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719667" y="5054601"/>
          <a:ext cx="11472333" cy="840316"/>
        </p:xfrm>
        <a:graphic>
          <a:graphicData uri="http://schemas.openxmlformats.org/presentationml/2006/ole">
            <mc:AlternateContent xmlns:mc="http://schemas.openxmlformats.org/markup-compatibility/2006">
              <mc:Choice xmlns:v="urn:schemas-microsoft-com:vml" Requires="v">
                <p:oleObj name="Equation" r:id="rId5" imgW="2438400" imgH="177800" progId="Equation.3">
                  <p:embed/>
                </p:oleObj>
              </mc:Choice>
              <mc:Fallback>
                <p:oleObj name="Equation" r:id="rId5" imgW="2438400" imgH="177800" progId="Equation.3">
                  <p:embed/>
                  <p:pic>
                    <p:nvPicPr>
                      <p:cNvPr id="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667" y="5054601"/>
                        <a:ext cx="11472333" cy="840316"/>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548146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40D0-7218-953B-AAFA-21DDD5AEC6ED}"/>
              </a:ext>
            </a:extLst>
          </p:cNvPr>
          <p:cNvSpPr>
            <a:spLocks noGrp="1"/>
          </p:cNvSpPr>
          <p:nvPr>
            <p:ph type="title"/>
          </p:nvPr>
        </p:nvSpPr>
        <p:spPr/>
        <p:txBody>
          <a:bodyPr/>
          <a:lstStyle/>
          <a:p>
            <a:r>
              <a:rPr lang="en-US" dirty="0"/>
              <a:t>Lecture Overview</a:t>
            </a:r>
          </a:p>
        </p:txBody>
      </p:sp>
      <p:sp>
        <p:nvSpPr>
          <p:cNvPr id="3" name="Content Placeholder 2">
            <a:extLst>
              <a:ext uri="{FF2B5EF4-FFF2-40B4-BE49-F238E27FC236}">
                <a16:creationId xmlns:a16="http://schemas.microsoft.com/office/drawing/2014/main" id="{61A1A0E6-36BF-D02D-C106-9A8CF8FA9768}"/>
              </a:ext>
            </a:extLst>
          </p:cNvPr>
          <p:cNvSpPr>
            <a:spLocks noGrp="1"/>
          </p:cNvSpPr>
          <p:nvPr>
            <p:ph idx="1"/>
          </p:nvPr>
        </p:nvSpPr>
        <p:spPr/>
        <p:txBody>
          <a:bodyPr/>
          <a:lstStyle/>
          <a:p>
            <a:r>
              <a:rPr lang="en-US" dirty="0" err="1"/>
              <a:t>Cheaha</a:t>
            </a:r>
            <a:r>
              <a:rPr lang="en-US" dirty="0"/>
              <a:t> (getting started)</a:t>
            </a:r>
          </a:p>
          <a:p>
            <a:r>
              <a:rPr lang="en-US" dirty="0"/>
              <a:t>Language Models</a:t>
            </a:r>
          </a:p>
        </p:txBody>
      </p:sp>
    </p:spTree>
    <p:extLst>
      <p:ext uri="{BB962C8B-B14F-4D97-AF65-F5344CB8AC3E}">
        <p14:creationId xmlns:p14="http://schemas.microsoft.com/office/powerpoint/2010/main" val="265524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3"/>
              </a:buBlip>
            </a:pPr>
            <a:endParaRPr lang="en-US" sz="3200">
              <a:solidFill>
                <a:srgbClr val="5400A8"/>
              </a:solidFill>
              <a:latin typeface="Tahoma" charset="0"/>
            </a:endParaRPr>
          </a:p>
          <a:p>
            <a:pPr marL="457189" indent="-457189">
              <a:spcBef>
                <a:spcPct val="20000"/>
              </a:spcBef>
              <a:buClr>
                <a:schemeClr val="tx2"/>
              </a:buClr>
              <a:buBlip>
                <a:blip r:embed="rId3"/>
              </a:buBlip>
            </a:pPr>
            <a:endParaRPr lang="en-US" sz="3200">
              <a:solidFill>
                <a:srgbClr val="5400A8"/>
              </a:solidFill>
              <a:latin typeface="Tahoma" charset="0"/>
            </a:endParaRPr>
          </a:p>
          <a:p>
            <a:pPr marL="457189" indent="-457189">
              <a:spcBef>
                <a:spcPct val="20000"/>
              </a:spcBef>
              <a:buClr>
                <a:schemeClr val="tx2"/>
              </a:buClr>
              <a:buBlip>
                <a:blip r:embed="rId3"/>
              </a:buBlip>
            </a:pPr>
            <a:endParaRPr lang="en-US" sz="3200">
              <a:solidFill>
                <a:srgbClr val="5400A8"/>
              </a:solidFill>
              <a:latin typeface="Tahoma" charset="0"/>
            </a:endParaRPr>
          </a:p>
          <a:p>
            <a:pPr marL="457189" indent="-457189">
              <a:spcBef>
                <a:spcPct val="20000"/>
              </a:spcBef>
              <a:buClr>
                <a:schemeClr val="tx2"/>
              </a:buClr>
              <a:buBlip>
                <a:blip r:embed="rId3"/>
              </a:buBlip>
            </a:pPr>
            <a:endParaRPr lang="en-US" sz="3200">
              <a:solidFill>
                <a:srgbClr val="5400A8"/>
              </a:solidFill>
              <a:latin typeface="Tahoma" charset="0"/>
            </a:endParaRPr>
          </a:p>
        </p:txBody>
      </p:sp>
      <p:sp>
        <p:nvSpPr>
          <p:cNvPr id="77829" name="Rectangle 4"/>
          <p:cNvSpPr>
            <a:spLocks noGrp="1" noChangeArrowheads="1"/>
          </p:cNvSpPr>
          <p:nvPr>
            <p:ph type="title"/>
          </p:nvPr>
        </p:nvSpPr>
        <p:spPr>
          <a:xfrm>
            <a:off x="1828800" y="177800"/>
            <a:ext cx="9956800" cy="990600"/>
          </a:xfrm>
        </p:spPr>
        <p:txBody>
          <a:bodyPr/>
          <a:lstStyle/>
          <a:p>
            <a:pPr eaLnBrk="1" hangingPunct="1"/>
            <a:r>
              <a:rPr lang="en-US" dirty="0"/>
              <a:t>Simplest case: Unigram model</a:t>
            </a:r>
          </a:p>
        </p:txBody>
      </p:sp>
      <p:sp>
        <p:nvSpPr>
          <p:cNvPr id="6" name="TextBox 5"/>
          <p:cNvSpPr txBox="1"/>
          <p:nvPr/>
        </p:nvSpPr>
        <p:spPr>
          <a:xfrm>
            <a:off x="914400" y="3723560"/>
            <a:ext cx="10769600" cy="2636940"/>
          </a:xfrm>
          <a:prstGeom prst="rect">
            <a:avLst/>
          </a:prstGeom>
          <a:noFill/>
        </p:spPr>
        <p:txBody>
          <a:bodyPr wrap="square" rtlCol="0">
            <a:spAutoFit/>
          </a:bodyPr>
          <a:lstStyle/>
          <a:p>
            <a:r>
              <a:rPr lang="en-US" sz="2667" dirty="0">
                <a:latin typeface="Courier"/>
                <a:cs typeface="Courier"/>
              </a:rPr>
              <a:t>fifth, an, of, futures, the, an, incorporated, a, a, the, inflation, most, dollars, quarter, in, is, mass</a:t>
            </a:r>
          </a:p>
          <a:p>
            <a:endParaRPr lang="en-US" sz="2667" dirty="0">
              <a:latin typeface="Courier"/>
              <a:cs typeface="Courier"/>
            </a:endParaRPr>
          </a:p>
          <a:p>
            <a:r>
              <a:rPr lang="en-US" sz="2667" dirty="0">
                <a:latin typeface="Courier"/>
                <a:cs typeface="Courier"/>
              </a:rPr>
              <a:t>thrift, did, eighty, said, hard, 'm, </a:t>
            </a:r>
            <a:r>
              <a:rPr lang="en-US" sz="2667" dirty="0" err="1">
                <a:latin typeface="Courier"/>
                <a:cs typeface="Courier"/>
              </a:rPr>
              <a:t>july</a:t>
            </a:r>
            <a:r>
              <a:rPr lang="en-US" sz="2667" dirty="0">
                <a:latin typeface="Courier"/>
                <a:cs typeface="Courier"/>
              </a:rPr>
              <a:t>, bullish</a:t>
            </a:r>
          </a:p>
          <a:p>
            <a:endParaRPr lang="en-US" sz="3200" dirty="0">
              <a:latin typeface="Courier"/>
              <a:cs typeface="Courier"/>
            </a:endParaRPr>
          </a:p>
          <a:p>
            <a:r>
              <a:rPr lang="en-US" sz="2667" dirty="0">
                <a:latin typeface="Courier"/>
                <a:cs typeface="Courier"/>
              </a:rPr>
              <a:t>that, or, limited, the</a:t>
            </a:r>
          </a:p>
        </p:txBody>
      </p:sp>
      <p:sp>
        <p:nvSpPr>
          <p:cNvPr id="7" name="TextBox 6"/>
          <p:cNvSpPr txBox="1"/>
          <p:nvPr/>
        </p:nvSpPr>
        <p:spPr>
          <a:xfrm>
            <a:off x="304801" y="2997120"/>
            <a:ext cx="9037731" cy="502766"/>
          </a:xfrm>
          <a:prstGeom prst="rect">
            <a:avLst/>
          </a:prstGeom>
          <a:noFill/>
        </p:spPr>
        <p:txBody>
          <a:bodyPr wrap="none" rtlCol="0">
            <a:spAutoFit/>
          </a:bodyPr>
          <a:lstStyle/>
          <a:p>
            <a:r>
              <a:rPr lang="en-US" sz="2667" dirty="0">
                <a:latin typeface="Calibri"/>
                <a:cs typeface="Calibri"/>
              </a:rPr>
              <a:t>Some automatically generated sentences from a unigram model</a:t>
            </a:r>
          </a:p>
        </p:txBody>
      </p:sp>
      <p:graphicFrame>
        <p:nvGraphicFramePr>
          <p:cNvPr id="8" name="Object 6"/>
          <p:cNvGraphicFramePr>
            <a:graphicFrameLocks noChangeAspect="1"/>
          </p:cNvGraphicFramePr>
          <p:nvPr/>
        </p:nvGraphicFramePr>
        <p:xfrm>
          <a:off x="2336800" y="1498600"/>
          <a:ext cx="6197600" cy="1396499"/>
        </p:xfrm>
        <a:graphic>
          <a:graphicData uri="http://schemas.openxmlformats.org/presentationml/2006/ole">
            <mc:AlternateContent xmlns:mc="http://schemas.openxmlformats.org/markup-compatibility/2006">
              <mc:Choice xmlns:v="urn:schemas-microsoft-com:vml" Requires="v">
                <p:oleObj name="Equation" r:id="rId4" imgW="1587500" imgH="355600" progId="Equation.3">
                  <p:embed/>
                </p:oleObj>
              </mc:Choice>
              <mc:Fallback>
                <p:oleObj name="Equation" r:id="rId4" imgW="1587500" imgH="355600" progId="Equation.3">
                  <p:embed/>
                  <p:pic>
                    <p:nvPicPr>
                      <p:cNvPr id="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1498600"/>
                        <a:ext cx="6197600" cy="1396499"/>
                      </a:xfrm>
                      <a:prstGeom prst="rect">
                        <a:avLst/>
                      </a:prstGeom>
                      <a:noFill/>
                      <a:effectLst/>
                    </p:spPr>
                  </p:pic>
                </p:oleObj>
              </mc:Fallback>
            </mc:AlternateContent>
          </a:graphicData>
        </a:graphic>
      </p:graphicFrame>
    </p:spTree>
    <p:extLst>
      <p:ext uri="{BB962C8B-B14F-4D97-AF65-F5344CB8AC3E}">
        <p14:creationId xmlns:p14="http://schemas.microsoft.com/office/powerpoint/2010/main" val="248904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3"/>
              </a:buBlip>
            </a:pPr>
            <a:r>
              <a:rPr lang="en-US" sz="3200" dirty="0">
                <a:latin typeface="Calibri"/>
                <a:cs typeface="Calibri"/>
              </a:rPr>
              <a:t>Condition on the previous word:</a:t>
            </a:r>
          </a:p>
          <a:p>
            <a:pPr marL="457189" indent="-457189">
              <a:spcBef>
                <a:spcPct val="20000"/>
              </a:spcBef>
              <a:buClr>
                <a:schemeClr val="tx2"/>
              </a:buClr>
            </a:pPr>
            <a:endParaRPr lang="en-US" sz="3200" dirty="0">
              <a:latin typeface="Tahoma" charset="0"/>
            </a:endParaRPr>
          </a:p>
          <a:p>
            <a:pPr marL="457189" indent="-457189">
              <a:spcBef>
                <a:spcPct val="20000"/>
              </a:spcBef>
              <a:buClr>
                <a:schemeClr val="tx2"/>
              </a:buClr>
            </a:pPr>
            <a:endParaRPr lang="en-US" sz="3200" dirty="0">
              <a:latin typeface="Tahoma" charset="0"/>
            </a:endParaRPr>
          </a:p>
          <a:p>
            <a:pPr marL="1066773" lvl="1" indent="-457189">
              <a:spcBef>
                <a:spcPct val="20000"/>
              </a:spcBef>
              <a:buClr>
                <a:schemeClr val="tx2"/>
              </a:buClr>
              <a:buBlip>
                <a:blip r:embed="rId3"/>
              </a:buBlip>
            </a:pPr>
            <a:endParaRPr lang="en-US" sz="3200" dirty="0">
              <a:solidFill>
                <a:srgbClr val="5400A8"/>
              </a:solidFill>
              <a:latin typeface="Tahoma" charset="0"/>
            </a:endParaRPr>
          </a:p>
          <a:p>
            <a:pPr marL="457189" indent="-457189">
              <a:spcBef>
                <a:spcPct val="20000"/>
              </a:spcBef>
              <a:buClr>
                <a:schemeClr val="tx2"/>
              </a:buClr>
              <a:buBlip>
                <a:blip r:embed="rId3"/>
              </a:buBlip>
            </a:pPr>
            <a:endParaRPr lang="en-US" sz="3200" dirty="0">
              <a:solidFill>
                <a:srgbClr val="5400A8"/>
              </a:solidFill>
              <a:latin typeface="Tahoma" charset="0"/>
            </a:endParaRPr>
          </a:p>
          <a:p>
            <a:pPr marL="457189" indent="-457189">
              <a:spcBef>
                <a:spcPct val="20000"/>
              </a:spcBef>
              <a:buClr>
                <a:schemeClr val="tx2"/>
              </a:buClr>
              <a:buBlip>
                <a:blip r:embed="rId3"/>
              </a:buBlip>
            </a:pPr>
            <a:endParaRPr lang="en-US" sz="32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304800" y="3704035"/>
            <a:ext cx="11480800" cy="3046988"/>
          </a:xfrm>
          <a:prstGeom prst="rect">
            <a:avLst/>
          </a:prstGeom>
          <a:noFill/>
        </p:spPr>
        <p:txBody>
          <a:bodyPr wrap="square" rtlCol="0">
            <a:spAutoFit/>
          </a:bodyPr>
          <a:lstStyle/>
          <a:p>
            <a:r>
              <a:rPr lang="en-US" sz="2400" dirty="0" err="1">
                <a:latin typeface="Courier"/>
                <a:cs typeface="Courier"/>
              </a:rPr>
              <a:t>texaco</a:t>
            </a:r>
            <a:r>
              <a:rPr lang="en-US" sz="2400" dirty="0">
                <a:latin typeface="Courier"/>
                <a:cs typeface="Courier"/>
              </a:rPr>
              <a:t>, rose, one, in, this, issue, is, pursuing, growth, in, a, boiler, house, said, </a:t>
            </a:r>
            <a:r>
              <a:rPr lang="en-US" sz="2400" dirty="0" err="1">
                <a:latin typeface="Courier"/>
                <a:cs typeface="Courier"/>
              </a:rPr>
              <a:t>mr.</a:t>
            </a:r>
            <a:r>
              <a:rPr lang="en-US" sz="2400" dirty="0">
                <a:latin typeface="Courier"/>
                <a:cs typeface="Courier"/>
              </a:rPr>
              <a:t>, </a:t>
            </a:r>
            <a:r>
              <a:rPr lang="en-US" sz="2400" dirty="0" err="1">
                <a:latin typeface="Courier"/>
                <a:cs typeface="Courier"/>
              </a:rPr>
              <a:t>gurria</a:t>
            </a:r>
            <a:r>
              <a:rPr lang="en-US" sz="2400" dirty="0">
                <a:latin typeface="Courier"/>
                <a:cs typeface="Courier"/>
              </a:rPr>
              <a:t>, </a:t>
            </a:r>
            <a:r>
              <a:rPr lang="en-US" sz="2400" dirty="0" err="1">
                <a:latin typeface="Courier"/>
                <a:cs typeface="Courier"/>
              </a:rPr>
              <a:t>mexico</a:t>
            </a:r>
            <a:r>
              <a:rPr lang="en-US" sz="2400" dirty="0">
                <a:latin typeface="Courier"/>
                <a:cs typeface="Courier"/>
              </a:rPr>
              <a:t>, 's, motion, control, proposal, without, permission, from, five, hundred, fifty, five, yen</a:t>
            </a:r>
          </a:p>
          <a:p>
            <a:endParaRPr lang="en-US" sz="2400" dirty="0">
              <a:latin typeface="Courier"/>
              <a:cs typeface="Courier"/>
            </a:endParaRPr>
          </a:p>
          <a:p>
            <a:r>
              <a:rPr lang="en-US" sz="2400" dirty="0">
                <a:latin typeface="Courier"/>
                <a:cs typeface="Courier"/>
              </a:rPr>
              <a:t>outside, new, car, parking, lot, of, the, agreement, reached</a:t>
            </a:r>
          </a:p>
          <a:p>
            <a:endParaRPr lang="en-US" sz="2400" dirty="0">
              <a:latin typeface="Courier"/>
              <a:cs typeface="Courier"/>
            </a:endParaRPr>
          </a:p>
          <a:p>
            <a:r>
              <a:rPr lang="en-US" sz="2400" dirty="0">
                <a:latin typeface="Courier"/>
                <a:cs typeface="Courier"/>
              </a:rPr>
              <a:t>this, would, be, a, record, </a:t>
            </a:r>
            <a:r>
              <a:rPr lang="en-US" sz="2400" dirty="0" err="1">
                <a:latin typeface="Courier"/>
                <a:cs typeface="Courier"/>
              </a:rPr>
              <a:t>november</a:t>
            </a:r>
            <a:endParaRPr lang="en-US" sz="2400" dirty="0">
              <a:latin typeface="Courier"/>
              <a:cs typeface="Courier"/>
            </a:endParaRPr>
          </a:p>
        </p:txBody>
      </p:sp>
      <p:graphicFrame>
        <p:nvGraphicFramePr>
          <p:cNvPr id="6" name="Object 3"/>
          <p:cNvGraphicFramePr>
            <a:graphicFrameLocks noChangeAspect="1"/>
          </p:cNvGraphicFramePr>
          <p:nvPr/>
        </p:nvGraphicFramePr>
        <p:xfrm>
          <a:off x="1016001" y="2514601"/>
          <a:ext cx="8993716" cy="795391"/>
        </p:xfrm>
        <a:graphic>
          <a:graphicData uri="http://schemas.openxmlformats.org/presentationml/2006/ole">
            <mc:AlternateContent xmlns:mc="http://schemas.openxmlformats.org/markup-compatibility/2006">
              <mc:Choice xmlns:v="urn:schemas-microsoft-com:vml" Requires="v">
                <p:oleObj name="Equation" r:id="rId4" imgW="2019300" imgH="177800" progId="Equation.3">
                  <p:embed/>
                </p:oleObj>
              </mc:Choice>
              <mc:Fallback>
                <p:oleObj name="Equation" r:id="rId4" imgW="2019300" imgH="17780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1" y="2514601"/>
                        <a:ext cx="8993716" cy="795391"/>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06120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406400" y="1803400"/>
            <a:ext cx="11379200" cy="4876800"/>
          </a:xfrm>
        </p:spPr>
        <p:txBody>
          <a:bodyPr/>
          <a:lstStyle/>
          <a:p>
            <a:r>
              <a:rPr lang="en-US" sz="3733" dirty="0"/>
              <a:t>We can extend to trigrams, 4-grams, 5-grams</a:t>
            </a:r>
          </a:p>
          <a:p>
            <a:r>
              <a:rPr lang="en-US" sz="3733" dirty="0"/>
              <a:t>In general, this is an insufficient model of language</a:t>
            </a:r>
          </a:p>
          <a:p>
            <a:pPr lvl="1"/>
            <a:r>
              <a:rPr lang="en-US" sz="3200" dirty="0"/>
              <a:t>because language has </a:t>
            </a:r>
            <a:r>
              <a:rPr lang="en-US" sz="3200" b="1" dirty="0">
                <a:solidFill>
                  <a:srgbClr val="008000"/>
                </a:solidFill>
              </a:rPr>
              <a:t>long-distance dependencies</a:t>
            </a:r>
            <a:r>
              <a:rPr lang="en-US" sz="3200" dirty="0"/>
              <a:t>:</a:t>
            </a:r>
          </a:p>
          <a:p>
            <a:pPr marL="609585" lvl="1" indent="0">
              <a:buNone/>
            </a:pPr>
            <a:endParaRPr lang="en-US" sz="1067" dirty="0"/>
          </a:p>
          <a:p>
            <a:pPr marL="609585" lvl="1" indent="0">
              <a:buNone/>
            </a:pPr>
            <a:r>
              <a:rPr lang="en-US" sz="3200" dirty="0"/>
              <a:t>“The computer(s) which I had just put into the machine room on the fifth floor is (are) crashing.”</a:t>
            </a:r>
          </a:p>
          <a:p>
            <a:pPr lvl="1"/>
            <a:endParaRPr lang="en-US" sz="1067" dirty="0"/>
          </a:p>
          <a:p>
            <a:r>
              <a:rPr lang="en-US" sz="3733" dirty="0"/>
              <a:t>But we can often get away with N-gram models</a:t>
            </a:r>
          </a:p>
        </p:txBody>
      </p:sp>
    </p:spTree>
    <p:extLst>
      <p:ext uri="{BB962C8B-B14F-4D97-AF65-F5344CB8AC3E}">
        <p14:creationId xmlns:p14="http://schemas.microsoft.com/office/powerpoint/2010/main" val="16387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5791200" y="3048000"/>
            <a:ext cx="5689600" cy="2286000"/>
          </a:xfrm>
        </p:spPr>
        <p:txBody>
          <a:bodyPr/>
          <a:lstStyle/>
          <a:p>
            <a:pPr eaLnBrk="1" hangingPunct="1"/>
            <a:endParaRPr lang="en-US">
              <a:solidFill>
                <a:srgbClr val="A50021"/>
              </a:solidFill>
              <a:latin typeface="Calibri" charset="0"/>
            </a:endParaRPr>
          </a:p>
          <a:p>
            <a:pPr>
              <a:spcAft>
                <a:spcPts val="800"/>
              </a:spcAft>
            </a:pPr>
            <a:r>
              <a:rPr lang="en-US" sz="4267">
                <a:solidFill>
                  <a:srgbClr val="A50021"/>
                </a:solidFill>
                <a:latin typeface="Calibri" charset="0"/>
              </a:rPr>
              <a:t>Introduction to N-grams</a:t>
            </a:r>
            <a:endParaRPr lang="en-US" sz="4267">
              <a:latin typeface="Calibri" charset="0"/>
            </a:endParaRPr>
          </a:p>
          <a:p>
            <a:pPr eaLnBrk="1" hangingPunct="1"/>
            <a:endParaRPr lang="en-US">
              <a:latin typeface="Calibri" charset="0"/>
            </a:endParaRPr>
          </a:p>
        </p:txBody>
      </p:sp>
      <p:sp>
        <p:nvSpPr>
          <p:cNvPr id="16387" name="Rectangle 2"/>
          <p:cNvSpPr>
            <a:spLocks noGrp="1" noChangeArrowheads="1"/>
          </p:cNvSpPr>
          <p:nvPr>
            <p:ph type="ctrTitle"/>
          </p:nvPr>
        </p:nvSpPr>
        <p:spPr>
          <a:xfrm>
            <a:off x="6096000" y="1600200"/>
            <a:ext cx="5080000" cy="1524000"/>
          </a:xfrm>
        </p:spPr>
        <p:txBody>
          <a:bodyPr>
            <a:normAutofit fontScale="90000"/>
          </a:bodyPr>
          <a:lstStyle/>
          <a:p>
            <a:pPr eaLnBrk="1" hangingPunct="1"/>
            <a:br>
              <a:rPr sz="5867"/>
            </a:br>
            <a:r>
              <a:rPr lang="en-US" sz="5867"/>
              <a:t>Language Modeling</a:t>
            </a:r>
            <a:endParaRPr sz="5867"/>
          </a:p>
        </p:txBody>
      </p:sp>
    </p:spTree>
    <p:extLst>
      <p:ext uri="{BB962C8B-B14F-4D97-AF65-F5344CB8AC3E}">
        <p14:creationId xmlns:p14="http://schemas.microsoft.com/office/powerpoint/2010/main" val="3685052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5791200" y="3048000"/>
            <a:ext cx="5689600" cy="2286000"/>
          </a:xfrm>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Estimating N-gram Probabilities</a:t>
            </a:r>
            <a:endParaRPr lang="en-US" sz="4267"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6096000" y="1600200"/>
            <a:ext cx="5080000" cy="1524000"/>
          </a:xfrm>
        </p:spPr>
        <p:txBody>
          <a:bodyPr>
            <a:normAutofit fontScale="90000"/>
          </a:bodyPr>
          <a:lstStyle/>
          <a:p>
            <a:pPr eaLnBrk="1" hangingPunct="1"/>
            <a:br>
              <a:rPr sz="5867"/>
            </a:br>
            <a:r>
              <a:rPr lang="en-US" sz="5867"/>
              <a:t>Language Modeling</a:t>
            </a:r>
            <a:endParaRPr sz="5867"/>
          </a:p>
        </p:txBody>
      </p:sp>
    </p:spTree>
    <p:extLst>
      <p:ext uri="{BB962C8B-B14F-4D97-AF65-F5344CB8AC3E}">
        <p14:creationId xmlns:p14="http://schemas.microsoft.com/office/powerpoint/2010/main" val="1515485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nvGraphicFramePr>
        <p:xfrm>
          <a:off x="2336800" y="2648444"/>
          <a:ext cx="7213600" cy="1671672"/>
        </p:xfrm>
        <a:graphic>
          <a:graphicData uri="http://schemas.openxmlformats.org/presentationml/2006/ole">
            <mc:AlternateContent xmlns:mc="http://schemas.openxmlformats.org/markup-compatibility/2006">
              <mc:Choice xmlns:v="urn:schemas-microsoft-com:vml" Requires="v">
                <p:oleObj name="Equation" r:id="rId3" imgW="1752600" imgH="406400" progId="Equation.3">
                  <p:embed/>
                </p:oleObj>
              </mc:Choice>
              <mc:Fallback>
                <p:oleObj name="Equation" r:id="rId3" imgW="1752600" imgH="406400" progId="Equation.3">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2648444"/>
                        <a:ext cx="7213600" cy="167167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246049420"/>
              </p:ext>
            </p:extLst>
          </p:nvPr>
        </p:nvGraphicFramePr>
        <p:xfrm>
          <a:off x="2885056" y="4821203"/>
          <a:ext cx="6117088" cy="1671672"/>
        </p:xfrm>
        <a:graphic>
          <a:graphicData uri="http://schemas.openxmlformats.org/presentationml/2006/ole">
            <mc:AlternateContent xmlns:mc="http://schemas.openxmlformats.org/markup-compatibility/2006">
              <mc:Choice xmlns:v="urn:schemas-microsoft-com:vml" Requires="v">
                <p:oleObj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5056" y="4821203"/>
                        <a:ext cx="6117088" cy="16716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53480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28800" y="274637"/>
            <a:ext cx="9855200" cy="919163"/>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5181600" y="1803400"/>
            <a:ext cx="7213600" cy="2032000"/>
          </a:xfrm>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304800" y="4394376"/>
            <a:ext cx="11684000" cy="1269824"/>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203200" y="2071593"/>
          <a:ext cx="4572000" cy="1249431"/>
        </p:xfrm>
        <a:graphic>
          <a:graphicData uri="http://schemas.openxmlformats.org/presentationml/2006/ole">
            <mc:AlternateContent xmlns:mc="http://schemas.openxmlformats.org/markup-compatibility/2006">
              <mc:Choice xmlns:v="urn:schemas-microsoft-com:vml" Requires="v">
                <p:oleObj name="Equation" r:id="rId4" imgW="1485900" imgH="406400" progId="Equation.3">
                  <p:embed/>
                </p:oleObj>
              </mc:Choice>
              <mc:Fallback>
                <p:oleObj name="Equation" r:id="rId4" imgW="1485900" imgH="4064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2071593"/>
                        <a:ext cx="4572000" cy="1249431"/>
                      </a:xfrm>
                      <a:prstGeom prst="rect">
                        <a:avLst/>
                      </a:prstGeom>
                      <a:noFill/>
                      <a:ln>
                        <a:noFill/>
                      </a:ln>
                      <a:effectLst/>
                    </p:spPr>
                  </p:pic>
                </p:oleObj>
              </mc:Fallback>
            </mc:AlternateContent>
          </a:graphicData>
        </a:graphic>
      </p:graphicFrame>
      <p:sp>
        <p:nvSpPr>
          <p:cNvPr id="2" name="TextBox 1">
            <a:extLst>
              <a:ext uri="{FF2B5EF4-FFF2-40B4-BE49-F238E27FC236}">
                <a16:creationId xmlns:a16="http://schemas.microsoft.com/office/drawing/2014/main" id="{7F085DFE-8036-65F9-BCEC-CBB6CB699223}"/>
              </a:ext>
            </a:extLst>
          </p:cNvPr>
          <p:cNvSpPr txBox="1"/>
          <p:nvPr/>
        </p:nvSpPr>
        <p:spPr>
          <a:xfrm>
            <a:off x="8032830" y="596126"/>
            <a:ext cx="2824223" cy="584775"/>
          </a:xfrm>
          <a:prstGeom prst="rect">
            <a:avLst/>
          </a:prstGeom>
          <a:noFill/>
        </p:spPr>
        <p:txBody>
          <a:bodyPr wrap="square" rtlCol="0">
            <a:spAutoFit/>
          </a:bodyPr>
          <a:lstStyle/>
          <a:p>
            <a:r>
              <a:rPr lang="en-US" sz="3200" dirty="0"/>
              <a:t>P(</a:t>
            </a:r>
            <a:r>
              <a:rPr lang="en-US" sz="3200" dirty="0" err="1"/>
              <a:t>am|I</a:t>
            </a:r>
            <a:r>
              <a:rPr lang="en-US" sz="3200" dirty="0"/>
              <a:t>) = ?</a:t>
            </a:r>
          </a:p>
        </p:txBody>
      </p:sp>
    </p:spTree>
    <p:extLst>
      <p:ext uri="{BB962C8B-B14F-4D97-AF65-F5344CB8AC3E}">
        <p14:creationId xmlns:p14="http://schemas.microsoft.com/office/powerpoint/2010/main" val="77307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828800" y="482600"/>
            <a:ext cx="9956800" cy="990600"/>
          </a:xfrm>
        </p:spPr>
        <p:txBody>
          <a:bodyPr>
            <a:normAutofit fontScale="90000"/>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406400" y="2235200"/>
            <a:ext cx="11582400" cy="4445000"/>
          </a:xfrm>
        </p:spPr>
        <p:txBody>
          <a:bodyPr/>
          <a:lstStyle/>
          <a:p>
            <a:pPr eaLnBrk="1" hangingPunct="1"/>
            <a:r>
              <a:rPr lang="en-US" sz="3333" dirty="0">
                <a:solidFill>
                  <a:srgbClr val="330099"/>
                </a:solidFill>
                <a:latin typeface="Calibri" charset="0"/>
              </a:rPr>
              <a:t>can you tell me about any good </a:t>
            </a:r>
            <a:r>
              <a:rPr lang="en-US" sz="3333" dirty="0" err="1">
                <a:solidFill>
                  <a:srgbClr val="330099"/>
                </a:solidFill>
                <a:latin typeface="Calibri" charset="0"/>
              </a:rPr>
              <a:t>cantonese</a:t>
            </a:r>
            <a:r>
              <a:rPr lang="en-US" sz="3333" dirty="0">
                <a:solidFill>
                  <a:srgbClr val="330099"/>
                </a:solidFill>
                <a:latin typeface="Calibri" charset="0"/>
              </a:rPr>
              <a:t> restaurants close by</a:t>
            </a:r>
          </a:p>
          <a:p>
            <a:pPr eaLnBrk="1" hangingPunct="1"/>
            <a:r>
              <a:rPr lang="en-US" sz="3333" dirty="0">
                <a:solidFill>
                  <a:srgbClr val="330099"/>
                </a:solidFill>
                <a:latin typeface="Calibri" charset="0"/>
              </a:rPr>
              <a:t>mid priced </a:t>
            </a:r>
            <a:r>
              <a:rPr lang="en-US" sz="3333" dirty="0" err="1">
                <a:solidFill>
                  <a:srgbClr val="330099"/>
                </a:solidFill>
                <a:latin typeface="Calibri" charset="0"/>
              </a:rPr>
              <a:t>thai</a:t>
            </a:r>
            <a:r>
              <a:rPr lang="en-US" sz="3333" dirty="0">
                <a:solidFill>
                  <a:srgbClr val="330099"/>
                </a:solidFill>
                <a:latin typeface="Calibri" charset="0"/>
              </a:rPr>
              <a:t> food is what </a:t>
            </a:r>
            <a:r>
              <a:rPr lang="en-US" sz="3333" dirty="0" err="1">
                <a:solidFill>
                  <a:srgbClr val="330099"/>
                </a:solidFill>
                <a:latin typeface="Calibri" charset="0"/>
              </a:rPr>
              <a:t>i’m</a:t>
            </a:r>
            <a:r>
              <a:rPr lang="en-US" sz="3333" dirty="0">
                <a:solidFill>
                  <a:srgbClr val="330099"/>
                </a:solidFill>
                <a:latin typeface="Calibri" charset="0"/>
              </a:rPr>
              <a:t> looking for</a:t>
            </a:r>
          </a:p>
          <a:p>
            <a:pPr eaLnBrk="1" hangingPunct="1"/>
            <a:r>
              <a:rPr lang="en-US" sz="3333" dirty="0">
                <a:solidFill>
                  <a:srgbClr val="330099"/>
                </a:solidFill>
                <a:latin typeface="Calibri" charset="0"/>
              </a:rPr>
              <a:t>tell me about chez </a:t>
            </a:r>
            <a:r>
              <a:rPr lang="en-US" sz="3333" dirty="0" err="1">
                <a:solidFill>
                  <a:srgbClr val="330099"/>
                </a:solidFill>
                <a:latin typeface="Calibri" charset="0"/>
              </a:rPr>
              <a:t>panisse</a:t>
            </a:r>
            <a:endParaRPr lang="en-US" sz="3333" dirty="0">
              <a:solidFill>
                <a:srgbClr val="330099"/>
              </a:solidFill>
              <a:latin typeface="Calibri" charset="0"/>
            </a:endParaRPr>
          </a:p>
          <a:p>
            <a:pPr eaLnBrk="1" hangingPunct="1"/>
            <a:r>
              <a:rPr lang="en-US" sz="3333" dirty="0">
                <a:solidFill>
                  <a:srgbClr val="330099"/>
                </a:solidFill>
                <a:latin typeface="Calibri" charset="0"/>
              </a:rPr>
              <a:t>can you give me a listing of the kinds of food that are available</a:t>
            </a:r>
          </a:p>
          <a:p>
            <a:pPr eaLnBrk="1" hangingPunct="1"/>
            <a:r>
              <a:rPr lang="en-US" sz="3333" dirty="0" err="1">
                <a:solidFill>
                  <a:srgbClr val="330099"/>
                </a:solidFill>
                <a:latin typeface="Calibri" charset="0"/>
              </a:rPr>
              <a:t>i’m</a:t>
            </a:r>
            <a:r>
              <a:rPr lang="en-US" sz="3333" dirty="0">
                <a:solidFill>
                  <a:srgbClr val="330099"/>
                </a:solidFill>
                <a:latin typeface="Calibri" charset="0"/>
              </a:rPr>
              <a:t> looking for a good place to eat breakfast</a:t>
            </a:r>
          </a:p>
          <a:p>
            <a:pPr eaLnBrk="1" hangingPunct="1"/>
            <a:r>
              <a:rPr lang="en-US" sz="3333" dirty="0">
                <a:solidFill>
                  <a:srgbClr val="330099"/>
                </a:solidFill>
                <a:latin typeface="Calibri" charset="0"/>
              </a:rPr>
              <a:t>when is </a:t>
            </a:r>
            <a:r>
              <a:rPr lang="en-US" sz="3333" dirty="0" err="1">
                <a:solidFill>
                  <a:srgbClr val="330099"/>
                </a:solidFill>
                <a:latin typeface="Calibri" charset="0"/>
              </a:rPr>
              <a:t>caffe</a:t>
            </a:r>
            <a:r>
              <a:rPr lang="en-US" sz="3333" dirty="0">
                <a:solidFill>
                  <a:srgbClr val="330099"/>
                </a:solidFill>
                <a:latin typeface="Calibri" charset="0"/>
              </a:rPr>
              <a:t> </a:t>
            </a:r>
            <a:r>
              <a:rPr lang="en-US" sz="3333" dirty="0" err="1">
                <a:solidFill>
                  <a:srgbClr val="330099"/>
                </a:solidFill>
                <a:latin typeface="Calibri" charset="0"/>
              </a:rPr>
              <a:t>venezia</a:t>
            </a:r>
            <a:r>
              <a:rPr lang="en-US" sz="3333" dirty="0">
                <a:solidFill>
                  <a:srgbClr val="330099"/>
                </a:solidFill>
                <a:latin typeface="Calibri" charset="0"/>
              </a:rPr>
              <a:t> open during the day</a:t>
            </a:r>
            <a:endParaRPr lang="en-US" sz="3333" dirty="0">
              <a:solidFill>
                <a:srgbClr val="330099"/>
              </a:solidFill>
              <a:latin typeface="Verdana" charset="0"/>
            </a:endParaRPr>
          </a:p>
        </p:txBody>
      </p:sp>
    </p:spTree>
    <p:extLst>
      <p:ext uri="{BB962C8B-B14F-4D97-AF65-F5344CB8AC3E}">
        <p14:creationId xmlns:p14="http://schemas.microsoft.com/office/powerpoint/2010/main" val="2490116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828800" y="304800"/>
            <a:ext cx="9956800" cy="990600"/>
          </a:xfrm>
        </p:spPr>
        <p:txBody>
          <a:bodyPr/>
          <a:lstStyle/>
          <a:p>
            <a:pPr eaLnBrk="1" hangingPunct="1"/>
            <a:r>
              <a:rPr lang="en-US" dirty="0"/>
              <a:t>Raw bigram counts</a:t>
            </a:r>
          </a:p>
        </p:txBody>
      </p:sp>
      <p:sp>
        <p:nvSpPr>
          <p:cNvPr id="88067" name="Rectangle 3"/>
          <p:cNvSpPr>
            <a:spLocks noGrp="1" noChangeArrowheads="1"/>
          </p:cNvSpPr>
          <p:nvPr>
            <p:ph sz="quarter" idx="1"/>
          </p:nvPr>
        </p:nvSpPr>
        <p:spPr>
          <a:xfrm>
            <a:off x="406400" y="1701800"/>
            <a:ext cx="11379200" cy="4445000"/>
          </a:xfrm>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101600" y="2341034"/>
            <a:ext cx="12090400" cy="4339167"/>
          </a:xfrm>
          <a:prstGeom prst="rect">
            <a:avLst/>
          </a:prstGeom>
          <a:noFill/>
          <a:ln w="9525">
            <a:noFill/>
            <a:miter lim="800000"/>
            <a:headEnd/>
            <a:tailEnd/>
          </a:ln>
        </p:spPr>
      </p:pic>
    </p:spTree>
    <p:extLst>
      <p:ext uri="{BB962C8B-B14F-4D97-AF65-F5344CB8AC3E}">
        <p14:creationId xmlns:p14="http://schemas.microsoft.com/office/powerpoint/2010/main" val="2338540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sz="quarter" idx="1"/>
          </p:nvPr>
        </p:nvSpPr>
        <p:spPr>
          <a:xfrm>
            <a:off x="838200" y="1690688"/>
            <a:ext cx="10515600" cy="4351338"/>
          </a:xfrm>
        </p:spPr>
        <p:txBody>
          <a:bodyPr/>
          <a:lstStyle/>
          <a:p>
            <a:pPr eaLnBrk="1" hangingPunct="1"/>
            <a:r>
              <a:rPr lang="en-US" sz="2667" dirty="0">
                <a:latin typeface="Calibri" charset="0"/>
              </a:rPr>
              <a:t>Normalize by unigrams:</a:t>
            </a:r>
          </a:p>
          <a:p>
            <a:pPr eaLnBrk="1" hangingPunct="1"/>
            <a:endParaRPr lang="en-US" sz="2667" dirty="0">
              <a:latin typeface="Calibri" charset="0"/>
            </a:endParaRPr>
          </a:p>
          <a:p>
            <a:pPr eaLnBrk="1" hangingPunct="1">
              <a:lnSpc>
                <a:spcPct val="180000"/>
              </a:lnSpc>
            </a:pPr>
            <a:r>
              <a:rPr lang="en-US" sz="2667"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2120900" y="3340827"/>
            <a:ext cx="9347200" cy="3312253"/>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2510367" y="2192446"/>
            <a:ext cx="8957733" cy="823805"/>
          </a:xfrm>
          <a:prstGeom prst="rect">
            <a:avLst/>
          </a:prstGeom>
          <a:noFill/>
          <a:ln w="9525">
            <a:noFill/>
            <a:miter lim="800000"/>
            <a:headEnd/>
            <a:tailEnd/>
          </a:ln>
        </p:spPr>
      </p:pic>
    </p:spTree>
    <p:extLst>
      <p:ext uri="{BB962C8B-B14F-4D97-AF65-F5344CB8AC3E}">
        <p14:creationId xmlns:p14="http://schemas.microsoft.com/office/powerpoint/2010/main" val="1801226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D853B-C9F5-0447-B6DE-C7C72F9E3512}"/>
              </a:ext>
            </a:extLst>
          </p:cNvPr>
          <p:cNvPicPr>
            <a:picLocks noChangeAspect="1"/>
          </p:cNvPicPr>
          <p:nvPr/>
        </p:nvPicPr>
        <p:blipFill>
          <a:blip r:embed="rId2"/>
          <a:stretch>
            <a:fillRect/>
          </a:stretch>
        </p:blipFill>
        <p:spPr>
          <a:xfrm>
            <a:off x="0" y="344497"/>
            <a:ext cx="12192000" cy="6169006"/>
          </a:xfrm>
          <a:prstGeom prst="rect">
            <a:avLst/>
          </a:prstGeom>
        </p:spPr>
      </p:pic>
    </p:spTree>
    <p:extLst>
      <p:ext uri="{BB962C8B-B14F-4D97-AF65-F5344CB8AC3E}">
        <p14:creationId xmlns:p14="http://schemas.microsoft.com/office/powerpoint/2010/main" val="411664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dirty="0"/>
              <a:t>Bigram estimates of sentence probabilities</a:t>
            </a:r>
          </a:p>
        </p:txBody>
      </p:sp>
      <p:sp>
        <p:nvSpPr>
          <p:cNvPr id="92163" name="Rectangle 3"/>
          <p:cNvSpPr>
            <a:spLocks noGrp="1" noChangeArrowheads="1"/>
          </p:cNvSpPr>
          <p:nvPr>
            <p:ph idx="1"/>
          </p:nvPr>
        </p:nvSpPr>
        <p:spPr>
          <a:xfrm>
            <a:off x="812800" y="1803400"/>
            <a:ext cx="11379200" cy="4445000"/>
          </a:xfrm>
        </p:spPr>
        <p:txBody>
          <a:bodyPr/>
          <a:lstStyle/>
          <a:p>
            <a:pPr eaLnBrk="1" hangingPunct="1">
              <a:buNone/>
            </a:pPr>
            <a:r>
              <a:rPr lang="en-US" sz="3733" dirty="0">
                <a:latin typeface="Calibri" charset="0"/>
              </a:rPr>
              <a:t>P(&lt;s&gt; I want </a:t>
            </a:r>
            <a:r>
              <a:rPr lang="en-US" sz="3733" dirty="0" err="1">
                <a:latin typeface="Calibri" charset="0"/>
              </a:rPr>
              <a:t>english</a:t>
            </a:r>
            <a:r>
              <a:rPr lang="en-US" sz="3733" dirty="0">
                <a:latin typeface="Calibri" charset="0"/>
              </a:rPr>
              <a:t> food &lt;/s&gt;) =</a:t>
            </a:r>
          </a:p>
          <a:p>
            <a:pPr eaLnBrk="1" hangingPunct="1">
              <a:buFont typeface="Wingdings" charset="2"/>
              <a:buNone/>
            </a:pPr>
            <a:r>
              <a:rPr lang="en-US" sz="3733" dirty="0">
                <a:latin typeface="Calibri" charset="0"/>
              </a:rPr>
              <a:t>	P(I|&lt;s&gt;)   </a:t>
            </a:r>
          </a:p>
          <a:p>
            <a:pPr eaLnBrk="1" hangingPunct="1">
              <a:buFont typeface="Wingdings" charset="2"/>
              <a:buNone/>
            </a:pPr>
            <a:r>
              <a:rPr lang="en-US" sz="3733" dirty="0">
                <a:latin typeface="Calibri" charset="0"/>
              </a:rPr>
              <a:t> 	×  P(</a:t>
            </a:r>
            <a:r>
              <a:rPr lang="en-US" sz="3733" dirty="0" err="1">
                <a:latin typeface="Calibri" charset="0"/>
              </a:rPr>
              <a:t>want|I</a:t>
            </a:r>
            <a:r>
              <a:rPr lang="en-US" sz="3733" dirty="0">
                <a:latin typeface="Calibri" charset="0"/>
              </a:rPr>
              <a:t>)  </a:t>
            </a:r>
          </a:p>
          <a:p>
            <a:pPr>
              <a:buNone/>
            </a:pPr>
            <a:r>
              <a:rPr lang="en-US" sz="3733" dirty="0">
                <a:latin typeface="Calibri" charset="0"/>
              </a:rPr>
              <a:t>	×  P(</a:t>
            </a:r>
            <a:r>
              <a:rPr lang="en-US" sz="3733" dirty="0" err="1">
                <a:latin typeface="Calibri" charset="0"/>
              </a:rPr>
              <a:t>english|want</a:t>
            </a:r>
            <a:r>
              <a:rPr lang="en-US" sz="3733" dirty="0">
                <a:latin typeface="Calibri" charset="0"/>
              </a:rPr>
              <a:t>)   </a:t>
            </a:r>
          </a:p>
          <a:p>
            <a:pPr>
              <a:buNone/>
            </a:pPr>
            <a:r>
              <a:rPr lang="en-US" sz="3733" dirty="0">
                <a:latin typeface="Calibri" charset="0"/>
              </a:rPr>
              <a:t>	×  P(</a:t>
            </a:r>
            <a:r>
              <a:rPr lang="en-US" sz="3733" dirty="0" err="1">
                <a:latin typeface="Calibri" charset="0"/>
              </a:rPr>
              <a:t>food|english</a:t>
            </a:r>
            <a:r>
              <a:rPr lang="en-US" sz="3733" dirty="0">
                <a:latin typeface="Calibri" charset="0"/>
              </a:rPr>
              <a:t>)   </a:t>
            </a:r>
          </a:p>
          <a:p>
            <a:pPr>
              <a:buNone/>
            </a:pPr>
            <a:r>
              <a:rPr lang="en-US" sz="3733" dirty="0">
                <a:latin typeface="Calibri" charset="0"/>
              </a:rPr>
              <a:t>	×  P(&lt;/s&gt;|food)</a:t>
            </a:r>
          </a:p>
          <a:p>
            <a:pPr eaLnBrk="1" hangingPunct="1">
              <a:buFont typeface="Wingdings" charset="2"/>
              <a:buNone/>
            </a:pPr>
            <a:r>
              <a:rPr lang="en-US" sz="3733" dirty="0">
                <a:latin typeface="Calibri" charset="0"/>
              </a:rPr>
              <a:t>       =  .000031</a:t>
            </a:r>
          </a:p>
        </p:txBody>
      </p:sp>
    </p:spTree>
    <p:extLst>
      <p:ext uri="{BB962C8B-B14F-4D97-AF65-F5344CB8AC3E}">
        <p14:creationId xmlns:p14="http://schemas.microsoft.com/office/powerpoint/2010/main" val="2520557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4267" dirty="0">
                <a:latin typeface="Calibri" charset="0"/>
              </a:rPr>
              <a:t>We do everything in log space</a:t>
            </a:r>
          </a:p>
          <a:p>
            <a:pPr lvl="1" eaLnBrk="1" hangingPunct="1"/>
            <a:r>
              <a:rPr lang="en-US" sz="4267" dirty="0">
                <a:latin typeface="Calibri" charset="0"/>
              </a:rPr>
              <a:t>Avoid underflow</a:t>
            </a:r>
          </a:p>
          <a:p>
            <a:pPr lvl="1" eaLnBrk="1" hangingPunct="1"/>
            <a:r>
              <a:rPr lang="en-US" sz="4267" dirty="0">
                <a:latin typeface="Calibri" charset="0"/>
              </a:rPr>
              <a:t>(also adding is faster than multiplying)</a:t>
            </a:r>
          </a:p>
        </p:txBody>
      </p:sp>
      <p:graphicFrame>
        <p:nvGraphicFramePr>
          <p:cNvPr id="2" name="Object 1"/>
          <p:cNvGraphicFramePr>
            <a:graphicFrameLocks noChangeAspect="1"/>
          </p:cNvGraphicFramePr>
          <p:nvPr/>
        </p:nvGraphicFramePr>
        <p:xfrm>
          <a:off x="406401" y="5056290"/>
          <a:ext cx="11480800" cy="756076"/>
        </p:xfrm>
        <a:graphic>
          <a:graphicData uri="http://schemas.openxmlformats.org/presentationml/2006/ole">
            <mc:AlternateContent xmlns:mc="http://schemas.openxmlformats.org/markup-compatibility/2006">
              <mc:Choice xmlns:v="urn:schemas-microsoft-com:vml" Requires="v">
                <p:oleObj name="Equation" r:id="rId3" imgW="3276600" imgH="215900" progId="Equation.3">
                  <p:embed/>
                </p:oleObj>
              </mc:Choice>
              <mc:Fallback>
                <p:oleObj name="Equation" r:id="rId3" imgW="3276600" imgH="215900" progId="Equation.3">
                  <p:embed/>
                  <p:pic>
                    <p:nvPicPr>
                      <p:cNvPr id="2" name="Object 1"/>
                      <p:cNvPicPr/>
                      <p:nvPr/>
                    </p:nvPicPr>
                    <p:blipFill>
                      <a:blip r:embed="rId4"/>
                      <a:stretch>
                        <a:fillRect/>
                      </a:stretch>
                    </p:blipFill>
                    <p:spPr>
                      <a:xfrm>
                        <a:off x="406401" y="5056290"/>
                        <a:ext cx="11480800" cy="756076"/>
                      </a:xfrm>
                      <a:prstGeom prst="rect">
                        <a:avLst/>
                      </a:prstGeom>
                    </p:spPr>
                  </p:pic>
                </p:oleObj>
              </mc:Fallback>
            </mc:AlternateContent>
          </a:graphicData>
        </a:graphic>
      </p:graphicFrame>
    </p:spTree>
    <p:extLst>
      <p:ext uri="{BB962C8B-B14F-4D97-AF65-F5344CB8AC3E}">
        <p14:creationId xmlns:p14="http://schemas.microsoft.com/office/powerpoint/2010/main" val="1819744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b="1" dirty="0"/>
              <a:t>Language Modeling Toolkits</a:t>
            </a:r>
          </a:p>
        </p:txBody>
      </p:sp>
      <p:sp>
        <p:nvSpPr>
          <p:cNvPr id="124931" name="Rectangle 3"/>
          <p:cNvSpPr>
            <a:spLocks noGrp="1" noChangeArrowheads="1"/>
          </p:cNvSpPr>
          <p:nvPr>
            <p:ph sz="quarter" idx="1"/>
          </p:nvPr>
        </p:nvSpPr>
        <p:spPr/>
        <p:txBody>
          <a:bodyPr>
            <a:normAutofit/>
          </a:bodyPr>
          <a:lstStyle/>
          <a:p>
            <a:pPr eaLnBrk="1" hangingPunct="1"/>
            <a:r>
              <a:rPr lang="en-US" sz="3500" dirty="0">
                <a:latin typeface="Calibri" charset="0"/>
              </a:rPr>
              <a:t>SRILM</a:t>
            </a:r>
          </a:p>
          <a:p>
            <a:pPr lvl="1" eaLnBrk="1" hangingPunct="1"/>
            <a:r>
              <a:rPr lang="en-US" sz="3500" dirty="0">
                <a:latin typeface="Calibri" charset="0"/>
                <a:hlinkClick r:id="rId3"/>
              </a:rPr>
              <a:t>http://www.speech.sri.com/projects/srilm/</a:t>
            </a:r>
            <a:endParaRPr lang="en-US" sz="3500" dirty="0">
              <a:latin typeface="Calibri" charset="0"/>
            </a:endParaRPr>
          </a:p>
          <a:p>
            <a:pPr lvl="1" eaLnBrk="1" hangingPunct="1"/>
            <a:r>
              <a:rPr lang="en-US" sz="3500" dirty="0">
                <a:latin typeface="Calibri" charset="0"/>
              </a:rPr>
              <a:t>N-Gram based</a:t>
            </a:r>
          </a:p>
          <a:p>
            <a:r>
              <a:rPr lang="en-US" sz="3500" dirty="0" err="1">
                <a:latin typeface="Calibri" charset="0"/>
              </a:rPr>
              <a:t>KenLM</a:t>
            </a:r>
            <a:endParaRPr lang="en-US" sz="3500" dirty="0">
              <a:latin typeface="Calibri" charset="0"/>
            </a:endParaRPr>
          </a:p>
          <a:p>
            <a:pPr lvl="1" eaLnBrk="1" hangingPunct="1"/>
            <a:r>
              <a:rPr lang="en-US" sz="3500" dirty="0">
                <a:latin typeface="Calibri" charset="0"/>
                <a:hlinkClick r:id="rId4"/>
              </a:rPr>
              <a:t>https://kheafield.com/code/kenlm/</a:t>
            </a:r>
            <a:endParaRPr lang="en-US" sz="3500" dirty="0">
              <a:latin typeface="Calibri" charset="0"/>
            </a:endParaRPr>
          </a:p>
          <a:p>
            <a:r>
              <a:rPr lang="en-US" sz="3500" dirty="0">
                <a:latin typeface="Calibri" charset="0"/>
              </a:rPr>
              <a:t>Hugging Face (new and neural)</a:t>
            </a:r>
          </a:p>
          <a:p>
            <a:pPr lvl="1"/>
            <a:r>
              <a:rPr lang="en-US" sz="3500" dirty="0">
                <a:hlinkClick r:id="rId5"/>
              </a:rPr>
              <a:t>https://huggingface.co/course/chapter7/6?fw=pt</a:t>
            </a:r>
            <a:endParaRPr lang="en-US" sz="3500" dirty="0">
              <a:latin typeface="Calibri" charset="0"/>
            </a:endParaRPr>
          </a:p>
          <a:p>
            <a:pPr marL="457200" lvl="1" indent="0" eaLnBrk="1" hangingPunct="1">
              <a:buNone/>
            </a:pPr>
            <a:endParaRPr lang="en-US" sz="4267" dirty="0">
              <a:latin typeface="Calibri" charset="0"/>
            </a:endParaRPr>
          </a:p>
        </p:txBody>
      </p:sp>
    </p:spTree>
    <p:extLst>
      <p:ext uri="{BB962C8B-B14F-4D97-AF65-F5344CB8AC3E}">
        <p14:creationId xmlns:p14="http://schemas.microsoft.com/office/powerpoint/2010/main" val="384724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28800" y="177800"/>
            <a:ext cx="9956800" cy="99060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401"/>
            <a:ext cx="12192000" cy="185583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67240"/>
            <a:ext cx="12192000" cy="1101760"/>
          </a:xfrm>
          <a:prstGeom prst="rect">
            <a:avLst/>
          </a:prstGeom>
        </p:spPr>
      </p:pic>
      <p:sp>
        <p:nvSpPr>
          <p:cNvPr id="4" name="TextBox 3"/>
          <p:cNvSpPr txBox="1"/>
          <p:nvPr/>
        </p:nvSpPr>
        <p:spPr>
          <a:xfrm>
            <a:off x="1396613" y="397995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619556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lnSpcReduction="10000"/>
          </a:bodyPr>
          <a:lstStyle/>
          <a:p>
            <a:pPr eaLnBrk="1" hangingPunct="1">
              <a:lnSpc>
                <a:spcPct val="90000"/>
              </a:lnSpc>
            </a:pPr>
            <a:r>
              <a:rPr lang="en-US" sz="2400" dirty="0">
                <a:solidFill>
                  <a:srgbClr val="333333"/>
                </a:solidFill>
                <a:latin typeface="Courier" charset="0"/>
              </a:rPr>
              <a:t>serve as the incoming 92</a:t>
            </a:r>
          </a:p>
          <a:p>
            <a:pPr eaLnBrk="1" hangingPunct="1">
              <a:lnSpc>
                <a:spcPct val="90000"/>
              </a:lnSpc>
            </a:pPr>
            <a:r>
              <a:rPr lang="en-US" sz="2400" dirty="0">
                <a:solidFill>
                  <a:srgbClr val="333333"/>
                </a:solidFill>
                <a:latin typeface="Courier" charset="0"/>
              </a:rPr>
              <a:t>serve as the incubator 99</a:t>
            </a:r>
          </a:p>
          <a:p>
            <a:pPr eaLnBrk="1" hangingPunct="1">
              <a:lnSpc>
                <a:spcPct val="90000"/>
              </a:lnSpc>
            </a:pPr>
            <a:r>
              <a:rPr lang="en-US" sz="2400" dirty="0">
                <a:solidFill>
                  <a:srgbClr val="333333"/>
                </a:solidFill>
                <a:latin typeface="Courier" charset="0"/>
              </a:rPr>
              <a:t>serve as the independent 794</a:t>
            </a:r>
          </a:p>
          <a:p>
            <a:pPr eaLnBrk="1" hangingPunct="1">
              <a:lnSpc>
                <a:spcPct val="90000"/>
              </a:lnSpc>
            </a:pPr>
            <a:r>
              <a:rPr lang="en-US" sz="2400" dirty="0">
                <a:solidFill>
                  <a:srgbClr val="333333"/>
                </a:solidFill>
                <a:latin typeface="Courier" charset="0"/>
              </a:rPr>
              <a:t>serve as the index 223</a:t>
            </a:r>
          </a:p>
          <a:p>
            <a:pPr eaLnBrk="1" hangingPunct="1">
              <a:lnSpc>
                <a:spcPct val="90000"/>
              </a:lnSpc>
            </a:pPr>
            <a:r>
              <a:rPr lang="en-US" sz="2400" dirty="0">
                <a:solidFill>
                  <a:srgbClr val="333333"/>
                </a:solidFill>
                <a:latin typeface="Courier" charset="0"/>
              </a:rPr>
              <a:t>serve as the indication 72</a:t>
            </a:r>
          </a:p>
          <a:p>
            <a:pPr eaLnBrk="1" hangingPunct="1">
              <a:lnSpc>
                <a:spcPct val="90000"/>
              </a:lnSpc>
            </a:pPr>
            <a:r>
              <a:rPr lang="en-US" sz="2400" dirty="0">
                <a:solidFill>
                  <a:srgbClr val="333333"/>
                </a:solidFill>
                <a:latin typeface="Courier" charset="0"/>
              </a:rPr>
              <a:t>serve as the indicator 120</a:t>
            </a:r>
          </a:p>
          <a:p>
            <a:pPr eaLnBrk="1" hangingPunct="1">
              <a:lnSpc>
                <a:spcPct val="90000"/>
              </a:lnSpc>
            </a:pPr>
            <a:r>
              <a:rPr lang="en-US" sz="2400" dirty="0">
                <a:solidFill>
                  <a:srgbClr val="333333"/>
                </a:solidFill>
                <a:latin typeface="Courier" charset="0"/>
              </a:rPr>
              <a:t>serve as the indicators 45</a:t>
            </a:r>
          </a:p>
          <a:p>
            <a:pPr eaLnBrk="1" hangingPunct="1">
              <a:lnSpc>
                <a:spcPct val="90000"/>
              </a:lnSpc>
            </a:pPr>
            <a:r>
              <a:rPr lang="en-US" sz="2400" dirty="0">
                <a:solidFill>
                  <a:srgbClr val="333333"/>
                </a:solidFill>
                <a:latin typeface="Courier" charset="0"/>
              </a:rPr>
              <a:t>serve as the indispensable 111</a:t>
            </a:r>
          </a:p>
          <a:p>
            <a:pPr eaLnBrk="1" hangingPunct="1">
              <a:lnSpc>
                <a:spcPct val="90000"/>
              </a:lnSpc>
            </a:pPr>
            <a:r>
              <a:rPr lang="en-US" sz="2400" dirty="0">
                <a:solidFill>
                  <a:srgbClr val="333333"/>
                </a:solidFill>
                <a:latin typeface="Courier" charset="0"/>
              </a:rPr>
              <a:t>serve as the indispensible 40</a:t>
            </a:r>
          </a:p>
          <a:p>
            <a:pPr eaLnBrk="1" hangingPunct="1">
              <a:lnSpc>
                <a:spcPct val="90000"/>
              </a:lnSpc>
            </a:pPr>
            <a:r>
              <a:rPr lang="en-US" sz="2400" dirty="0">
                <a:solidFill>
                  <a:srgbClr val="333333"/>
                </a:solidFill>
                <a:latin typeface="Courier" charset="0"/>
              </a:rPr>
              <a:t>serve as the individual 234</a:t>
            </a:r>
          </a:p>
        </p:txBody>
      </p:sp>
      <p:sp>
        <p:nvSpPr>
          <p:cNvPr id="129028" name="TextBox 4"/>
          <p:cNvSpPr txBox="1">
            <a:spLocks noChangeArrowheads="1"/>
          </p:cNvSpPr>
          <p:nvPr/>
        </p:nvSpPr>
        <p:spPr bwMode="auto">
          <a:xfrm>
            <a:off x="203200" y="6172200"/>
            <a:ext cx="9610388" cy="420564"/>
          </a:xfrm>
          <a:prstGeom prst="rect">
            <a:avLst/>
          </a:prstGeom>
          <a:noFill/>
          <a:ln w="9525">
            <a:noFill/>
            <a:miter lim="800000"/>
            <a:headEnd/>
            <a:tailEnd/>
          </a:ln>
        </p:spPr>
        <p:txBody>
          <a:bodyPr wrap="none">
            <a:prstTxWarp prst="textNoShape">
              <a:avLst/>
            </a:prstTxWarp>
            <a:spAutoFit/>
          </a:bodyPr>
          <a:lstStyle/>
          <a:p>
            <a:r>
              <a:rPr lang="en-US" sz="2133" dirty="0">
                <a:hlinkClick r:id="rId3"/>
              </a:rPr>
              <a:t>http://googleresearch.blogspot.com/2006/08/all-our-n-gram-are-belong-to-you.html</a:t>
            </a:r>
            <a:endParaRPr lang="en-US" sz="2133" dirty="0"/>
          </a:p>
        </p:txBody>
      </p:sp>
    </p:spTree>
    <p:extLst>
      <p:ext uri="{BB962C8B-B14F-4D97-AF65-F5344CB8AC3E}">
        <p14:creationId xmlns:p14="http://schemas.microsoft.com/office/powerpoint/2010/main" val="2300302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FD59A-4619-DFEE-8B9E-E687B714BE5E}"/>
              </a:ext>
            </a:extLst>
          </p:cNvPr>
          <p:cNvPicPr>
            <a:picLocks noChangeAspect="1"/>
          </p:cNvPicPr>
          <p:nvPr/>
        </p:nvPicPr>
        <p:blipFill>
          <a:blip r:embed="rId2"/>
          <a:stretch>
            <a:fillRect/>
          </a:stretch>
        </p:blipFill>
        <p:spPr>
          <a:xfrm>
            <a:off x="197708" y="103957"/>
            <a:ext cx="11823357" cy="6407199"/>
          </a:xfrm>
          <a:prstGeom prst="rect">
            <a:avLst/>
          </a:prstGeom>
        </p:spPr>
      </p:pic>
      <p:sp>
        <p:nvSpPr>
          <p:cNvPr id="6" name="TextBox 5">
            <a:extLst>
              <a:ext uri="{FF2B5EF4-FFF2-40B4-BE49-F238E27FC236}">
                <a16:creationId xmlns:a16="http://schemas.microsoft.com/office/drawing/2014/main" id="{2452CB00-9045-98D8-BF51-0C4D6DC19242}"/>
              </a:ext>
            </a:extLst>
          </p:cNvPr>
          <p:cNvSpPr txBox="1"/>
          <p:nvPr/>
        </p:nvSpPr>
        <p:spPr>
          <a:xfrm>
            <a:off x="9378779" y="469557"/>
            <a:ext cx="2063579" cy="369332"/>
          </a:xfrm>
          <a:prstGeom prst="rect">
            <a:avLst/>
          </a:prstGeom>
          <a:noFill/>
        </p:spPr>
        <p:txBody>
          <a:bodyPr wrap="square" rtlCol="0">
            <a:spAutoFit/>
          </a:bodyPr>
          <a:lstStyle/>
          <a:p>
            <a:r>
              <a:rPr lang="en-US" dirty="0"/>
              <a:t>August 30</a:t>
            </a:r>
            <a:r>
              <a:rPr lang="en-US" baseline="30000" dirty="0"/>
              <a:t>th</a:t>
            </a:r>
            <a:r>
              <a:rPr lang="en-US" dirty="0"/>
              <a:t>, 2023</a:t>
            </a:r>
          </a:p>
        </p:txBody>
      </p:sp>
      <p:sp>
        <p:nvSpPr>
          <p:cNvPr id="8" name="TextBox 7">
            <a:extLst>
              <a:ext uri="{FF2B5EF4-FFF2-40B4-BE49-F238E27FC236}">
                <a16:creationId xmlns:a16="http://schemas.microsoft.com/office/drawing/2014/main" id="{CEBF5D50-1D5D-3B58-E733-BBE41F9DBD20}"/>
              </a:ext>
            </a:extLst>
          </p:cNvPr>
          <p:cNvSpPr txBox="1"/>
          <p:nvPr/>
        </p:nvSpPr>
        <p:spPr>
          <a:xfrm>
            <a:off x="8544150" y="881323"/>
            <a:ext cx="3732836" cy="646331"/>
          </a:xfrm>
          <a:prstGeom prst="rect">
            <a:avLst/>
          </a:prstGeom>
          <a:noFill/>
        </p:spPr>
        <p:txBody>
          <a:bodyPr wrap="square">
            <a:spAutoFit/>
          </a:bodyPr>
          <a:lstStyle/>
          <a:p>
            <a:r>
              <a:rPr lang="en-US" dirty="0">
                <a:hlinkClick r:id="rId3"/>
              </a:rPr>
              <a:t>https://books.google.com/ngrams/</a:t>
            </a:r>
            <a:endParaRPr lang="en-US" dirty="0"/>
          </a:p>
          <a:p>
            <a:endParaRPr lang="en-US" dirty="0"/>
          </a:p>
        </p:txBody>
      </p:sp>
    </p:spTree>
    <p:extLst>
      <p:ext uri="{BB962C8B-B14F-4D97-AF65-F5344CB8AC3E}">
        <p14:creationId xmlns:p14="http://schemas.microsoft.com/office/powerpoint/2010/main" val="1253230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5791200" y="3048000"/>
            <a:ext cx="5689600" cy="2286000"/>
          </a:xfrm>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Evaluation and Perplexity</a:t>
            </a:r>
            <a:endParaRPr lang="en-US" sz="4267"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6096000" y="1600200"/>
            <a:ext cx="5080000" cy="1524000"/>
          </a:xfrm>
        </p:spPr>
        <p:txBody>
          <a:bodyPr>
            <a:normAutofit fontScale="90000"/>
          </a:bodyPr>
          <a:lstStyle/>
          <a:p>
            <a:pPr eaLnBrk="1" hangingPunct="1"/>
            <a:br>
              <a:rPr sz="5867"/>
            </a:br>
            <a:r>
              <a:rPr lang="en-US" sz="5867"/>
              <a:t>Language Modeling</a:t>
            </a:r>
            <a:endParaRPr sz="5867"/>
          </a:p>
        </p:txBody>
      </p:sp>
    </p:spTree>
    <p:extLst>
      <p:ext uri="{BB962C8B-B14F-4D97-AF65-F5344CB8AC3E}">
        <p14:creationId xmlns:p14="http://schemas.microsoft.com/office/powerpoint/2010/main" val="4146685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t>Evaluation: How good is our model?</a:t>
            </a:r>
            <a:endParaRPr lang="en-US" dirty="0"/>
          </a:p>
        </p:txBody>
      </p:sp>
      <p:sp>
        <p:nvSpPr>
          <p:cNvPr id="131075" name="Rectangle 3"/>
          <p:cNvSpPr>
            <a:spLocks noGrp="1" noChangeArrowheads="1"/>
          </p:cNvSpPr>
          <p:nvPr>
            <p:ph sz="quarter" idx="1"/>
          </p:nvPr>
        </p:nvSpPr>
        <p:spPr/>
        <p:txBody>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dirty="0">
                <a:solidFill>
                  <a:srgbClr val="008000"/>
                </a:solidFill>
              </a:rPr>
              <a:t>training set</a:t>
            </a:r>
            <a:r>
              <a:rPr lang="en-US" dirty="0"/>
              <a:t>.</a:t>
            </a:r>
          </a:p>
          <a:p>
            <a:r>
              <a:rPr lang="en-US" dirty="0"/>
              <a:t>We test the model’s performance on data we haven’t seen.</a:t>
            </a:r>
          </a:p>
          <a:p>
            <a:pPr lvl="1"/>
            <a:r>
              <a:rPr lang="en-US" dirty="0"/>
              <a:t>A </a:t>
            </a:r>
            <a:r>
              <a:rPr lang="en-US" b="1" dirty="0">
                <a:solidFill>
                  <a:srgbClr val="008000"/>
                </a:solidFill>
              </a:rPr>
              <a:t>test set </a:t>
            </a:r>
            <a:r>
              <a:rPr lang="en-US" dirty="0"/>
              <a:t>is an unseen dataset that is different from our training set, totally unused.</a:t>
            </a:r>
          </a:p>
          <a:p>
            <a:pPr lvl="1"/>
            <a:r>
              <a:rPr lang="en-US" dirty="0"/>
              <a:t>An </a:t>
            </a:r>
            <a:r>
              <a:rPr lang="en-US" b="1" dirty="0">
                <a:solidFill>
                  <a:srgbClr val="008000"/>
                </a:solidFill>
              </a:rPr>
              <a:t>evaluation metric </a:t>
            </a:r>
            <a:r>
              <a:rPr lang="en-US" dirty="0"/>
              <a:t>tells us how well our model does on the test set.</a:t>
            </a:r>
          </a:p>
        </p:txBody>
      </p:sp>
    </p:spTree>
    <p:extLst>
      <p:ext uri="{BB962C8B-B14F-4D97-AF65-F5344CB8AC3E}">
        <p14:creationId xmlns:p14="http://schemas.microsoft.com/office/powerpoint/2010/main" val="277220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on the test set</a:t>
            </a:r>
          </a:p>
        </p:txBody>
      </p:sp>
      <p:sp>
        <p:nvSpPr>
          <p:cNvPr id="3" name="Content Placeholder 2"/>
          <p:cNvSpPr>
            <a:spLocks noGrp="1"/>
          </p:cNvSpPr>
          <p:nvPr>
            <p:ph idx="1"/>
          </p:nvPr>
        </p:nvSpPr>
        <p:spPr/>
        <p:txBody>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38</a:t>
            </a:fld>
            <a:endParaRPr lang="en-US"/>
          </a:p>
        </p:txBody>
      </p:sp>
    </p:spTree>
    <p:extLst>
      <p:ext uri="{BB962C8B-B14F-4D97-AF65-F5344CB8AC3E}">
        <p14:creationId xmlns:p14="http://schemas.microsoft.com/office/powerpoint/2010/main" val="296616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t>Extrinsic evaluation of N-gram models</a:t>
            </a:r>
            <a:endParaRPr lang="en-US" dirty="0"/>
          </a:p>
        </p:txBody>
      </p:sp>
      <p:sp>
        <p:nvSpPr>
          <p:cNvPr id="133123" name="Rectangle 3"/>
          <p:cNvSpPr>
            <a:spLocks noGrp="1" noChangeArrowheads="1"/>
          </p:cNvSpPr>
          <p:nvPr>
            <p:ph sz="quarter" idx="1"/>
          </p:nvPr>
        </p:nvSpPr>
        <p:spPr/>
        <p:txBody>
          <a:bodyPr/>
          <a:lstStyle/>
          <a:p>
            <a:r>
              <a:rPr lang="en-US" sz="3733" dirty="0"/>
              <a:t>Best evaluation for comparing models A and B</a:t>
            </a:r>
          </a:p>
          <a:p>
            <a:pPr lvl="1"/>
            <a:r>
              <a:rPr lang="en-US" sz="3200" dirty="0"/>
              <a:t>Put each model in a task</a:t>
            </a:r>
          </a:p>
          <a:p>
            <a:pPr lvl="2"/>
            <a:r>
              <a:rPr lang="en-US" sz="3200" dirty="0"/>
              <a:t> spelling corrector, speech recognizer, MT system</a:t>
            </a:r>
          </a:p>
          <a:p>
            <a:pPr lvl="1"/>
            <a:r>
              <a:rPr lang="en-US" sz="3200" dirty="0"/>
              <a:t>Run the task, get an accuracy for A and for B</a:t>
            </a:r>
          </a:p>
          <a:p>
            <a:pPr lvl="2"/>
            <a:r>
              <a:rPr lang="en-US" sz="3200" dirty="0"/>
              <a:t>How many misspelled words corrected properly</a:t>
            </a:r>
          </a:p>
          <a:p>
            <a:pPr lvl="2"/>
            <a:r>
              <a:rPr lang="en-US" sz="3200" dirty="0"/>
              <a:t>How many words translated correctly</a:t>
            </a:r>
          </a:p>
          <a:p>
            <a:pPr lvl="1"/>
            <a:r>
              <a:rPr lang="en-US" sz="3200" dirty="0"/>
              <a:t>Compare accuracy for A and B</a:t>
            </a:r>
          </a:p>
        </p:txBody>
      </p:sp>
    </p:spTree>
    <p:extLst>
      <p:ext uri="{BB962C8B-B14F-4D97-AF65-F5344CB8AC3E}">
        <p14:creationId xmlns:p14="http://schemas.microsoft.com/office/powerpoint/2010/main" val="403510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2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0182E7-9F4E-E330-74EF-9DF6120E4635}"/>
              </a:ext>
            </a:extLst>
          </p:cNvPr>
          <p:cNvPicPr>
            <a:picLocks noChangeAspect="1"/>
          </p:cNvPicPr>
          <p:nvPr/>
        </p:nvPicPr>
        <p:blipFill>
          <a:blip r:embed="rId2"/>
          <a:stretch>
            <a:fillRect/>
          </a:stretch>
        </p:blipFill>
        <p:spPr>
          <a:xfrm>
            <a:off x="2209800" y="113432"/>
            <a:ext cx="7772400" cy="6631135"/>
          </a:xfrm>
          <a:prstGeom prst="rect">
            <a:avLst/>
          </a:prstGeom>
        </p:spPr>
      </p:pic>
      <p:sp>
        <p:nvSpPr>
          <p:cNvPr id="3" name="Donut 2">
            <a:extLst>
              <a:ext uri="{FF2B5EF4-FFF2-40B4-BE49-F238E27FC236}">
                <a16:creationId xmlns:a16="http://schemas.microsoft.com/office/drawing/2014/main" id="{501BF210-E3DB-78E3-D902-96ABD74884D2}"/>
              </a:ext>
            </a:extLst>
          </p:cNvPr>
          <p:cNvSpPr/>
          <p:nvPr/>
        </p:nvSpPr>
        <p:spPr>
          <a:xfrm>
            <a:off x="5770605" y="0"/>
            <a:ext cx="2409568" cy="64255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90412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A4F46-0B0E-6E48-AC6A-29A8899AF67D}"/>
              </a:ext>
            </a:extLst>
          </p:cNvPr>
          <p:cNvPicPr>
            <a:picLocks noChangeAspect="1"/>
          </p:cNvPicPr>
          <p:nvPr/>
        </p:nvPicPr>
        <p:blipFill>
          <a:blip r:embed="rId2"/>
          <a:stretch>
            <a:fillRect/>
          </a:stretch>
        </p:blipFill>
        <p:spPr>
          <a:xfrm>
            <a:off x="555057" y="2240280"/>
            <a:ext cx="3628323" cy="2538639"/>
          </a:xfrm>
          <a:prstGeom prst="rect">
            <a:avLst/>
          </a:prstGeom>
        </p:spPr>
      </p:pic>
      <p:pic>
        <p:nvPicPr>
          <p:cNvPr id="2" name="Picture 1">
            <a:extLst>
              <a:ext uri="{FF2B5EF4-FFF2-40B4-BE49-F238E27FC236}">
                <a16:creationId xmlns:a16="http://schemas.microsoft.com/office/drawing/2014/main" id="{C8980958-7090-BD43-A770-12D1A25E3123}"/>
              </a:ext>
            </a:extLst>
          </p:cNvPr>
          <p:cNvPicPr>
            <a:picLocks noChangeAspect="1"/>
          </p:cNvPicPr>
          <p:nvPr/>
        </p:nvPicPr>
        <p:blipFill>
          <a:blip r:embed="rId3"/>
          <a:stretch>
            <a:fillRect/>
          </a:stretch>
        </p:blipFill>
        <p:spPr>
          <a:xfrm>
            <a:off x="5052060" y="1370752"/>
            <a:ext cx="6745746" cy="4081358"/>
          </a:xfrm>
          <a:prstGeom prst="rect">
            <a:avLst/>
          </a:prstGeom>
        </p:spPr>
      </p:pic>
      <p:sp>
        <p:nvSpPr>
          <p:cNvPr id="3" name="Title 2">
            <a:extLst>
              <a:ext uri="{FF2B5EF4-FFF2-40B4-BE49-F238E27FC236}">
                <a16:creationId xmlns:a16="http://schemas.microsoft.com/office/drawing/2014/main" id="{9CD0665C-C080-282A-3E68-B4AD65856E4C}"/>
              </a:ext>
            </a:extLst>
          </p:cNvPr>
          <p:cNvSpPr>
            <a:spLocks noGrp="1"/>
          </p:cNvSpPr>
          <p:nvPr>
            <p:ph type="title"/>
          </p:nvPr>
        </p:nvSpPr>
        <p:spPr/>
        <p:txBody>
          <a:bodyPr/>
          <a:lstStyle/>
          <a:p>
            <a:r>
              <a:rPr lang="en-US" dirty="0"/>
              <a:t>Extrinsic Evaluations</a:t>
            </a:r>
          </a:p>
        </p:txBody>
      </p:sp>
    </p:spTree>
    <p:extLst>
      <p:ext uri="{BB962C8B-B14F-4D97-AF65-F5344CB8AC3E}">
        <p14:creationId xmlns:p14="http://schemas.microsoft.com/office/powerpoint/2010/main" val="2484069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07E832-E28B-7BA6-B7A6-0DE9D2CD763F}"/>
              </a:ext>
            </a:extLst>
          </p:cNvPr>
          <p:cNvPicPr>
            <a:picLocks noChangeAspect="1"/>
          </p:cNvPicPr>
          <p:nvPr/>
        </p:nvPicPr>
        <p:blipFill>
          <a:blip r:embed="rId3"/>
          <a:stretch>
            <a:fillRect/>
          </a:stretch>
        </p:blipFill>
        <p:spPr>
          <a:xfrm>
            <a:off x="0" y="1904668"/>
            <a:ext cx="12049178" cy="3384023"/>
          </a:xfrm>
          <a:prstGeom prst="rect">
            <a:avLst/>
          </a:prstGeom>
        </p:spPr>
      </p:pic>
      <p:pic>
        <p:nvPicPr>
          <p:cNvPr id="3" name="Picture 2">
            <a:extLst>
              <a:ext uri="{FF2B5EF4-FFF2-40B4-BE49-F238E27FC236}">
                <a16:creationId xmlns:a16="http://schemas.microsoft.com/office/drawing/2014/main" id="{0533CB68-80F1-7498-96CB-8AFA2B9D745F}"/>
              </a:ext>
            </a:extLst>
          </p:cNvPr>
          <p:cNvPicPr>
            <a:picLocks noChangeAspect="1"/>
          </p:cNvPicPr>
          <p:nvPr/>
        </p:nvPicPr>
        <p:blipFill>
          <a:blip r:embed="rId4"/>
          <a:stretch>
            <a:fillRect/>
          </a:stretch>
        </p:blipFill>
        <p:spPr>
          <a:xfrm>
            <a:off x="-56175" y="1262916"/>
            <a:ext cx="12107927" cy="671245"/>
          </a:xfrm>
          <a:prstGeom prst="rect">
            <a:avLst/>
          </a:prstGeom>
        </p:spPr>
      </p:pic>
      <p:sp>
        <p:nvSpPr>
          <p:cNvPr id="4" name="TextBox 3">
            <a:extLst>
              <a:ext uri="{FF2B5EF4-FFF2-40B4-BE49-F238E27FC236}">
                <a16:creationId xmlns:a16="http://schemas.microsoft.com/office/drawing/2014/main" id="{E7C6D9FF-2964-AD8A-7838-5560D30C5A77}"/>
              </a:ext>
            </a:extLst>
          </p:cNvPr>
          <p:cNvSpPr txBox="1"/>
          <p:nvPr/>
        </p:nvSpPr>
        <p:spPr>
          <a:xfrm>
            <a:off x="345989" y="5461225"/>
            <a:ext cx="97371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Many tasks, some may be too easy</a:t>
            </a:r>
          </a:p>
          <a:p>
            <a:pPr marL="285750" indent="-285750">
              <a:buFont typeface="Arial" panose="020B0604020202020204" pitchFamily="34" charset="0"/>
              <a:buChar char="•"/>
            </a:pPr>
            <a:r>
              <a:rPr lang="en-US" dirty="0" err="1"/>
              <a:t>CoLA</a:t>
            </a:r>
            <a:r>
              <a:rPr lang="en-US" dirty="0"/>
              <a:t> - Corpus of Linguistic Acceptability (</a:t>
            </a:r>
            <a:r>
              <a:rPr lang="en-US" dirty="0" err="1"/>
              <a:t>CoLA</a:t>
            </a:r>
            <a:r>
              <a:rPr lang="en-US" dirty="0"/>
              <a:t>)</a:t>
            </a:r>
          </a:p>
          <a:p>
            <a:pPr marL="742950" lvl="1" indent="-285750">
              <a:buFont typeface="Arial" panose="020B0604020202020204" pitchFamily="34" charset="0"/>
              <a:buChar char="•"/>
            </a:pPr>
            <a:r>
              <a:rPr lang="en-US" dirty="0"/>
              <a:t>“full form consists of 10657 sentences from 23 linguistics publications, expertly annotated for acceptability (grammaticality) by their original authors”</a:t>
            </a:r>
          </a:p>
        </p:txBody>
      </p:sp>
      <p:sp>
        <p:nvSpPr>
          <p:cNvPr id="5" name="Title 4">
            <a:extLst>
              <a:ext uri="{FF2B5EF4-FFF2-40B4-BE49-F238E27FC236}">
                <a16:creationId xmlns:a16="http://schemas.microsoft.com/office/drawing/2014/main" id="{D6BB9835-8745-BA7A-B24E-3615E497436B}"/>
              </a:ext>
            </a:extLst>
          </p:cNvPr>
          <p:cNvSpPr>
            <a:spLocks noGrp="1"/>
          </p:cNvSpPr>
          <p:nvPr>
            <p:ph type="title"/>
          </p:nvPr>
        </p:nvSpPr>
        <p:spPr>
          <a:xfrm>
            <a:off x="345989" y="196446"/>
            <a:ext cx="11221040" cy="1325563"/>
          </a:xfrm>
        </p:spPr>
        <p:txBody>
          <a:bodyPr/>
          <a:lstStyle/>
          <a:p>
            <a:r>
              <a:rPr lang="en-US" dirty="0"/>
              <a:t>GLUE Benchmark – Human Ranking Aug 31/2022</a:t>
            </a:r>
          </a:p>
        </p:txBody>
      </p:sp>
    </p:spTree>
    <p:extLst>
      <p:ext uri="{BB962C8B-B14F-4D97-AF65-F5344CB8AC3E}">
        <p14:creationId xmlns:p14="http://schemas.microsoft.com/office/powerpoint/2010/main" val="674170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58891D-037A-02CD-0E99-2BB1D3D1D267}"/>
              </a:ext>
            </a:extLst>
          </p:cNvPr>
          <p:cNvPicPr>
            <a:picLocks noChangeAspect="1"/>
          </p:cNvPicPr>
          <p:nvPr/>
        </p:nvPicPr>
        <p:blipFill>
          <a:blip r:embed="rId3"/>
          <a:stretch>
            <a:fillRect/>
          </a:stretch>
        </p:blipFill>
        <p:spPr>
          <a:xfrm>
            <a:off x="877329" y="212378"/>
            <a:ext cx="10466173" cy="6451016"/>
          </a:xfrm>
          <a:prstGeom prst="rect">
            <a:avLst/>
          </a:prstGeom>
        </p:spPr>
      </p:pic>
    </p:spTree>
    <p:extLst>
      <p:ext uri="{BB962C8B-B14F-4D97-AF65-F5344CB8AC3E}">
        <p14:creationId xmlns:p14="http://schemas.microsoft.com/office/powerpoint/2010/main" val="940050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0DA41D-58E1-612D-4628-62727A5A6321}"/>
              </a:ext>
            </a:extLst>
          </p:cNvPr>
          <p:cNvPicPr>
            <a:picLocks noChangeAspect="1"/>
          </p:cNvPicPr>
          <p:nvPr/>
        </p:nvPicPr>
        <p:blipFill>
          <a:blip r:embed="rId3"/>
          <a:stretch>
            <a:fillRect/>
          </a:stretch>
        </p:blipFill>
        <p:spPr>
          <a:xfrm>
            <a:off x="0" y="1594021"/>
            <a:ext cx="11641119" cy="4053016"/>
          </a:xfrm>
          <a:prstGeom prst="rect">
            <a:avLst/>
          </a:prstGeom>
        </p:spPr>
      </p:pic>
      <p:sp>
        <p:nvSpPr>
          <p:cNvPr id="4" name="Title 3">
            <a:extLst>
              <a:ext uri="{FF2B5EF4-FFF2-40B4-BE49-F238E27FC236}">
                <a16:creationId xmlns:a16="http://schemas.microsoft.com/office/drawing/2014/main" id="{07AB307C-A975-ADAF-BC68-5563B39C9F08}"/>
              </a:ext>
            </a:extLst>
          </p:cNvPr>
          <p:cNvSpPr>
            <a:spLocks noGrp="1"/>
          </p:cNvSpPr>
          <p:nvPr>
            <p:ph type="title"/>
          </p:nvPr>
        </p:nvSpPr>
        <p:spPr/>
        <p:txBody>
          <a:bodyPr/>
          <a:lstStyle/>
          <a:p>
            <a:r>
              <a:rPr lang="en-US" dirty="0" err="1"/>
              <a:t>SuperGLUE</a:t>
            </a:r>
            <a:r>
              <a:rPr lang="en-US" dirty="0"/>
              <a:t>: August 31</a:t>
            </a:r>
            <a:r>
              <a:rPr lang="en-US" baseline="30000" dirty="0"/>
              <a:t>st</a:t>
            </a:r>
            <a:r>
              <a:rPr lang="en-US" dirty="0"/>
              <a:t>, 2022</a:t>
            </a:r>
          </a:p>
        </p:txBody>
      </p:sp>
      <p:sp>
        <p:nvSpPr>
          <p:cNvPr id="5" name="Donut 4">
            <a:extLst>
              <a:ext uri="{FF2B5EF4-FFF2-40B4-BE49-F238E27FC236}">
                <a16:creationId xmlns:a16="http://schemas.microsoft.com/office/drawing/2014/main" id="{68D25CB5-7901-80E8-31D1-6E8EFA7131F1}"/>
              </a:ext>
            </a:extLst>
          </p:cNvPr>
          <p:cNvSpPr/>
          <p:nvPr/>
        </p:nvSpPr>
        <p:spPr>
          <a:xfrm>
            <a:off x="-203360" y="4720282"/>
            <a:ext cx="12047838" cy="72904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2409FDCC-B8C2-7610-32E1-36E10DCA2070}"/>
              </a:ext>
            </a:extLst>
          </p:cNvPr>
          <p:cNvSpPr txBox="1"/>
          <p:nvPr/>
        </p:nvSpPr>
        <p:spPr>
          <a:xfrm>
            <a:off x="345989" y="5807676"/>
            <a:ext cx="112951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Need new tasks?</a:t>
            </a:r>
          </a:p>
          <a:p>
            <a:pPr marL="285750" indent="-285750">
              <a:buFont typeface="Arial" panose="020B0604020202020204" pitchFamily="34" charset="0"/>
              <a:buChar char="•"/>
            </a:pPr>
            <a:r>
              <a:rPr lang="en-US" dirty="0"/>
              <a:t>Besides being better at other things, in what way (not measured here) is the human brain still better than all these models on all these tasks?</a:t>
            </a:r>
          </a:p>
        </p:txBody>
      </p:sp>
    </p:spTree>
    <p:extLst>
      <p:ext uri="{BB962C8B-B14F-4D97-AF65-F5344CB8AC3E}">
        <p14:creationId xmlns:p14="http://schemas.microsoft.com/office/powerpoint/2010/main" val="4190646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4A8801-1163-60DE-C570-3AD77028662F}"/>
              </a:ext>
            </a:extLst>
          </p:cNvPr>
          <p:cNvPicPr>
            <a:picLocks noChangeAspect="1"/>
          </p:cNvPicPr>
          <p:nvPr/>
        </p:nvPicPr>
        <p:blipFill>
          <a:blip r:embed="rId3"/>
          <a:stretch>
            <a:fillRect/>
          </a:stretch>
        </p:blipFill>
        <p:spPr>
          <a:xfrm>
            <a:off x="1804086" y="93740"/>
            <a:ext cx="8178114" cy="6355238"/>
          </a:xfrm>
          <a:prstGeom prst="rect">
            <a:avLst/>
          </a:prstGeom>
        </p:spPr>
      </p:pic>
    </p:spTree>
    <p:extLst>
      <p:ext uri="{BB962C8B-B14F-4D97-AF65-F5344CB8AC3E}">
        <p14:creationId xmlns:p14="http://schemas.microsoft.com/office/powerpoint/2010/main" val="3590968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191226-7CB2-5D12-656B-5FB4FE644AA3}"/>
              </a:ext>
            </a:extLst>
          </p:cNvPr>
          <p:cNvPicPr>
            <a:picLocks noChangeAspect="1"/>
          </p:cNvPicPr>
          <p:nvPr/>
        </p:nvPicPr>
        <p:blipFill>
          <a:blip r:embed="rId3"/>
          <a:stretch>
            <a:fillRect/>
          </a:stretch>
        </p:blipFill>
        <p:spPr>
          <a:xfrm>
            <a:off x="1173892" y="463747"/>
            <a:ext cx="9512643" cy="5535651"/>
          </a:xfrm>
          <a:prstGeom prst="rect">
            <a:avLst/>
          </a:prstGeom>
        </p:spPr>
      </p:pic>
    </p:spTree>
    <p:extLst>
      <p:ext uri="{BB962C8B-B14F-4D97-AF65-F5344CB8AC3E}">
        <p14:creationId xmlns:p14="http://schemas.microsoft.com/office/powerpoint/2010/main" val="3833488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t>Difficulty of extrinsic (in-vivo) evaluation of  N-gram models</a:t>
            </a:r>
          </a:p>
        </p:txBody>
      </p:sp>
      <p:sp>
        <p:nvSpPr>
          <p:cNvPr id="135171" name="Rectangle 3"/>
          <p:cNvSpPr>
            <a:spLocks noGrp="1" noChangeArrowheads="1"/>
          </p:cNvSpPr>
          <p:nvPr>
            <p:ph sz="quarter" idx="1"/>
          </p:nvPr>
        </p:nvSpPr>
        <p:spPr/>
        <p:txBody>
          <a:bodyPr/>
          <a:lstStyle/>
          <a:p>
            <a:pPr eaLnBrk="1" hangingPunct="1">
              <a:lnSpc>
                <a:spcPct val="90000"/>
              </a:lnSpc>
            </a:pPr>
            <a:r>
              <a:rPr lang="en-US" sz="3733" dirty="0">
                <a:latin typeface="Calibri" charset="0"/>
              </a:rPr>
              <a:t>Extrinsic evaluation</a:t>
            </a:r>
          </a:p>
          <a:p>
            <a:pPr lvl="1" eaLnBrk="1" hangingPunct="1">
              <a:lnSpc>
                <a:spcPct val="90000"/>
              </a:lnSpc>
            </a:pPr>
            <a:r>
              <a:rPr lang="en-US" sz="3200" dirty="0">
                <a:latin typeface="Calibri" charset="0"/>
              </a:rPr>
              <a:t>Time-consuming; can take days or weeks</a:t>
            </a:r>
          </a:p>
          <a:p>
            <a:pPr eaLnBrk="1" hangingPunct="1">
              <a:lnSpc>
                <a:spcPct val="90000"/>
              </a:lnSpc>
            </a:pPr>
            <a:r>
              <a:rPr lang="en-US" sz="3733" dirty="0">
                <a:latin typeface="Calibri" charset="0"/>
              </a:rPr>
              <a:t>So</a:t>
            </a:r>
          </a:p>
          <a:p>
            <a:pPr lvl="1" eaLnBrk="1" hangingPunct="1">
              <a:lnSpc>
                <a:spcPct val="90000"/>
              </a:lnSpc>
            </a:pPr>
            <a:r>
              <a:rPr lang="en-US" sz="3200" dirty="0">
                <a:latin typeface="Calibri"/>
                <a:cs typeface="Calibri"/>
              </a:rPr>
              <a:t>Sometimes use </a:t>
            </a:r>
            <a:r>
              <a:rPr lang="en-US" sz="3200" b="1" dirty="0">
                <a:solidFill>
                  <a:srgbClr val="A50021"/>
                </a:solidFill>
                <a:latin typeface="Calibri"/>
                <a:cs typeface="Calibri"/>
              </a:rPr>
              <a:t>intrinsic</a:t>
            </a:r>
            <a:r>
              <a:rPr lang="en-US" sz="3200" dirty="0">
                <a:latin typeface="Calibri"/>
                <a:cs typeface="Calibri"/>
              </a:rPr>
              <a:t> evaluation: </a:t>
            </a:r>
            <a:r>
              <a:rPr lang="en-US" sz="3200" b="1" dirty="0">
                <a:latin typeface="Calibri"/>
                <a:cs typeface="Calibri"/>
              </a:rPr>
              <a:t>perplexity</a:t>
            </a:r>
          </a:p>
          <a:p>
            <a:pPr lvl="1" eaLnBrk="1" hangingPunct="1">
              <a:lnSpc>
                <a:spcPct val="90000"/>
              </a:lnSpc>
            </a:pPr>
            <a:r>
              <a:rPr lang="en-US" sz="3200" dirty="0">
                <a:latin typeface="Calibri"/>
                <a:cs typeface="Calibri"/>
              </a:rPr>
              <a:t>Bad approximation </a:t>
            </a:r>
          </a:p>
          <a:p>
            <a:pPr lvl="2">
              <a:lnSpc>
                <a:spcPct val="90000"/>
              </a:lnSpc>
            </a:pPr>
            <a:r>
              <a:rPr lang="en-US" sz="3200" dirty="0">
                <a:latin typeface="Calibri"/>
                <a:cs typeface="Calibri"/>
              </a:rPr>
              <a:t>unless the test data looks </a:t>
            </a:r>
            <a:r>
              <a:rPr lang="en-US" sz="3200" b="1" dirty="0">
                <a:latin typeface="Calibri"/>
                <a:cs typeface="Calibri"/>
              </a:rPr>
              <a:t>just</a:t>
            </a:r>
            <a:r>
              <a:rPr lang="en-US" sz="3200" dirty="0">
                <a:latin typeface="Calibri"/>
                <a:cs typeface="Calibri"/>
              </a:rPr>
              <a:t> like the training data</a:t>
            </a:r>
          </a:p>
          <a:p>
            <a:pPr lvl="2">
              <a:lnSpc>
                <a:spcPct val="90000"/>
              </a:lnSpc>
            </a:pPr>
            <a:r>
              <a:rPr lang="en-US" sz="3200" dirty="0">
                <a:latin typeface="Calibri"/>
                <a:cs typeface="Calibri"/>
              </a:rPr>
              <a:t>So </a:t>
            </a:r>
            <a:r>
              <a:rPr lang="en-US" sz="3200" b="1" dirty="0">
                <a:latin typeface="Calibri"/>
                <a:cs typeface="Calibri"/>
              </a:rPr>
              <a:t>generally only useful in pilot experiments</a:t>
            </a:r>
          </a:p>
          <a:p>
            <a:pPr lvl="1" eaLnBrk="1" hangingPunct="1">
              <a:lnSpc>
                <a:spcPct val="90000"/>
              </a:lnSpc>
            </a:pPr>
            <a:r>
              <a:rPr lang="en-US" sz="3200" dirty="0">
                <a:latin typeface="Calibri"/>
                <a:cs typeface="Calibri"/>
              </a:rPr>
              <a:t>But is helpful to think about.</a:t>
            </a:r>
          </a:p>
        </p:txBody>
      </p:sp>
    </p:spTree>
    <p:extLst>
      <p:ext uri="{BB962C8B-B14F-4D97-AF65-F5344CB8AC3E}">
        <p14:creationId xmlns:p14="http://schemas.microsoft.com/office/powerpoint/2010/main" val="17883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9956800" cy="99060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933"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a:p>
            <a:pPr>
              <a:lnSpc>
                <a:spcPct val="90000"/>
              </a:lnSpc>
            </a:pPr>
            <a:r>
              <a:rPr lang="en-US" dirty="0">
                <a:latin typeface="Calibri"/>
                <a:ea typeface="ＭＳ Ｐゴシック" charset="0"/>
                <a:cs typeface="Calibri"/>
              </a:rPr>
              <a:t>A better model of a text</a:t>
            </a:r>
          </a:p>
          <a:p>
            <a:pPr lvl="1">
              <a:lnSpc>
                <a:spcPct val="90000"/>
              </a:lnSpc>
            </a:pPr>
            <a:r>
              <a:rPr lang="en-US" dirty="0">
                <a:latin typeface="Calibri"/>
                <a:ea typeface="ＭＳ Ｐゴシック" charset="0"/>
                <a:cs typeface="Calibri"/>
              </a:rPr>
              <a:t> is one which assigns a higher probability to the word that actually occurs</a:t>
            </a:r>
          </a:p>
          <a:p>
            <a:endParaRPr lang="en-US" dirty="0"/>
          </a:p>
        </p:txBody>
      </p:sp>
      <p:sp>
        <p:nvSpPr>
          <p:cNvPr id="5" name="Text Box 4"/>
          <p:cNvSpPr txBox="1">
            <a:spLocks noChangeArrowheads="1"/>
          </p:cNvSpPr>
          <p:nvPr/>
        </p:nvSpPr>
        <p:spPr bwMode="auto">
          <a:xfrm>
            <a:off x="1638300" y="2806700"/>
            <a:ext cx="60960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solidFill>
                  <a:srgbClr val="FF0000"/>
                </a:solidFill>
                <a:latin typeface="Calibri"/>
                <a:cs typeface="Calibri"/>
              </a:rPr>
              <a:t>I always order pizza with cheese and ____</a:t>
            </a:r>
          </a:p>
          <a:p>
            <a:pPr eaLnBrk="1" hangingPunct="1">
              <a:spcBef>
                <a:spcPct val="50000"/>
              </a:spcBef>
            </a:pPr>
            <a:r>
              <a:rPr lang="en-US" dirty="0">
                <a:solidFill>
                  <a:srgbClr val="FF0000"/>
                </a:solidFill>
                <a:latin typeface="Calibri"/>
                <a:cs typeface="Calibri"/>
              </a:rPr>
              <a:t>The 33</a:t>
            </a:r>
            <a:r>
              <a:rPr lang="en-US" baseline="30000" dirty="0">
                <a:solidFill>
                  <a:srgbClr val="FF0000"/>
                </a:solidFill>
                <a:latin typeface="Calibri"/>
                <a:cs typeface="Calibri"/>
              </a:rPr>
              <a:t>rd</a:t>
            </a:r>
            <a:r>
              <a:rPr lang="en-US" dirty="0">
                <a:solidFill>
                  <a:srgbClr val="FF0000"/>
                </a:solidFill>
                <a:latin typeface="Calibri"/>
                <a:cs typeface="Calibri"/>
              </a:rPr>
              <a:t> President of the US was ____</a:t>
            </a:r>
          </a:p>
          <a:p>
            <a:pPr eaLnBrk="1" hangingPunct="1">
              <a:spcBef>
                <a:spcPct val="50000"/>
              </a:spcBef>
            </a:pPr>
            <a:r>
              <a:rPr lang="en-US" dirty="0">
                <a:solidFill>
                  <a:srgbClr val="FF0000"/>
                </a:solidFill>
                <a:latin typeface="Calibri"/>
                <a:cs typeface="Calibri"/>
              </a:rPr>
              <a:t>I saw a ____</a:t>
            </a:r>
          </a:p>
        </p:txBody>
      </p:sp>
      <p:sp>
        <p:nvSpPr>
          <p:cNvPr id="7" name="Text Box 6"/>
          <p:cNvSpPr txBox="1">
            <a:spLocks noChangeArrowheads="1"/>
          </p:cNvSpPr>
          <p:nvPr/>
        </p:nvSpPr>
        <p:spPr bwMode="auto">
          <a:xfrm>
            <a:off x="8128000" y="1701800"/>
            <a:ext cx="2438400" cy="3374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dirty="0"/>
              <a:t>mushrooms 0.1</a:t>
            </a:r>
          </a:p>
          <a:p>
            <a:pPr eaLnBrk="1" hangingPunct="1">
              <a:spcBef>
                <a:spcPct val="50000"/>
              </a:spcBef>
            </a:pPr>
            <a:r>
              <a:rPr lang="en-US" sz="2133" dirty="0"/>
              <a:t>pepperoni 0.1</a:t>
            </a:r>
          </a:p>
          <a:p>
            <a:pPr eaLnBrk="1" hangingPunct="1">
              <a:spcBef>
                <a:spcPct val="50000"/>
              </a:spcBef>
            </a:pPr>
            <a:r>
              <a:rPr lang="en-US" sz="2133" dirty="0"/>
              <a:t>anchovies 0.01</a:t>
            </a:r>
          </a:p>
          <a:p>
            <a:pPr eaLnBrk="1" hangingPunct="1">
              <a:spcBef>
                <a:spcPct val="50000"/>
              </a:spcBef>
            </a:pPr>
            <a:r>
              <a:rPr lang="en-US" sz="2133" dirty="0"/>
              <a:t>….</a:t>
            </a:r>
          </a:p>
          <a:p>
            <a:pPr eaLnBrk="1" hangingPunct="1">
              <a:spcBef>
                <a:spcPct val="50000"/>
              </a:spcBef>
            </a:pPr>
            <a:r>
              <a:rPr lang="en-US" sz="2133" dirty="0"/>
              <a:t>fried rice 0.0001</a:t>
            </a:r>
          </a:p>
          <a:p>
            <a:pPr eaLnBrk="1" hangingPunct="1">
              <a:spcBef>
                <a:spcPct val="50000"/>
              </a:spcBef>
            </a:pPr>
            <a:r>
              <a:rPr lang="en-US" sz="2133" dirty="0"/>
              <a:t>….</a:t>
            </a:r>
          </a:p>
          <a:p>
            <a:pPr eaLnBrk="1" hangingPunct="1">
              <a:spcBef>
                <a:spcPct val="50000"/>
              </a:spcBef>
            </a:pPr>
            <a:r>
              <a:rPr lang="en-US" sz="2133" dirty="0"/>
              <a:t>and 1e-100</a:t>
            </a:r>
          </a:p>
        </p:txBody>
      </p:sp>
      <p:sp>
        <p:nvSpPr>
          <p:cNvPr id="8" name="AutoShape 7"/>
          <p:cNvSpPr>
            <a:spLocks/>
          </p:cNvSpPr>
          <p:nvPr/>
        </p:nvSpPr>
        <p:spPr bwMode="auto">
          <a:xfrm>
            <a:off x="7721600" y="1803400"/>
            <a:ext cx="406400" cy="31496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Tree>
    <p:extLst>
      <p:ext uri="{BB962C8B-B14F-4D97-AF65-F5344CB8AC3E}">
        <p14:creationId xmlns:p14="http://schemas.microsoft.com/office/powerpoint/2010/main" val="390396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30400" y="177800"/>
            <a:ext cx="9956800" cy="99060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406400" y="2667008"/>
            <a:ext cx="5689600" cy="4185667"/>
          </a:xfrm>
        </p:spPr>
        <p:txBody>
          <a:bodyPr/>
          <a:lstStyle/>
          <a:p>
            <a:pPr marL="0" indent="0">
              <a:buNone/>
            </a:pPr>
            <a:r>
              <a:rPr lang="en-US" sz="2667" dirty="0">
                <a:latin typeface="Calibri" charset="0"/>
              </a:rPr>
              <a:t>Perplexity is the inverse probability of the test set, normalized by the number of words:</a:t>
            </a:r>
          </a:p>
          <a:p>
            <a:pPr eaLnBrk="1" hangingPunct="1"/>
            <a:endParaRPr lang="en-US" sz="2667" dirty="0">
              <a:latin typeface="Calibri" charset="0"/>
            </a:endParaRPr>
          </a:p>
          <a:p>
            <a:pPr marL="0" indent="0">
              <a:buNone/>
            </a:pPr>
            <a:r>
              <a:rPr lang="en-US" sz="2667" dirty="0">
                <a:latin typeface="Calibri" charset="0"/>
              </a:rPr>
              <a:t>                                               Chain rule:</a:t>
            </a:r>
          </a:p>
          <a:p>
            <a:pPr marL="0" indent="0">
              <a:buNone/>
            </a:pPr>
            <a:endParaRPr lang="en-US" sz="2667" dirty="0">
              <a:latin typeface="Calibri" charset="0"/>
            </a:endParaRPr>
          </a:p>
          <a:p>
            <a:pPr marL="0" indent="0">
              <a:buNone/>
            </a:pPr>
            <a:r>
              <a:rPr lang="en-US" sz="2667" dirty="0">
                <a:latin typeface="Calibri" charset="0"/>
              </a:rPr>
              <a:t>                                              For bigrams:</a:t>
            </a:r>
          </a:p>
        </p:txBody>
      </p:sp>
      <p:pic>
        <p:nvPicPr>
          <p:cNvPr id="137221" name="Picture 5" descr="pp2"/>
          <p:cNvPicPr>
            <a:picLocks noChangeAspect="1" noChangeArrowheads="1"/>
          </p:cNvPicPr>
          <p:nvPr/>
        </p:nvPicPr>
        <p:blipFill>
          <a:blip r:embed="rId3"/>
          <a:srcRect/>
          <a:stretch>
            <a:fillRect/>
          </a:stretch>
        </p:blipFill>
        <p:spPr bwMode="auto">
          <a:xfrm>
            <a:off x="7589520" y="4241801"/>
            <a:ext cx="3383280" cy="952500"/>
          </a:xfrm>
          <a:prstGeom prst="rect">
            <a:avLst/>
          </a:prstGeom>
          <a:noFill/>
          <a:ln w="9525">
            <a:noFill/>
            <a:miter lim="800000"/>
            <a:headEnd/>
            <a:tailEnd/>
          </a:ln>
        </p:spPr>
      </p:pic>
      <p:pic>
        <p:nvPicPr>
          <p:cNvPr id="137222" name="Picture 6" descr="pp3"/>
          <p:cNvPicPr>
            <a:picLocks noChangeAspect="1" noChangeArrowheads="1"/>
          </p:cNvPicPr>
          <p:nvPr/>
        </p:nvPicPr>
        <p:blipFill>
          <a:blip r:embed="rId4"/>
          <a:srcRect/>
          <a:stretch>
            <a:fillRect/>
          </a:stretch>
        </p:blipFill>
        <p:spPr bwMode="auto">
          <a:xfrm>
            <a:off x="7604248" y="5461000"/>
            <a:ext cx="2999232" cy="967232"/>
          </a:xfrm>
          <a:prstGeom prst="rect">
            <a:avLst/>
          </a:prstGeom>
          <a:noFill/>
          <a:ln w="9525">
            <a:noFill/>
            <a:miter lim="800000"/>
            <a:headEnd/>
            <a:tailEnd/>
          </a:ln>
        </p:spPr>
      </p:pic>
      <p:sp>
        <p:nvSpPr>
          <p:cNvPr id="2" name="TextBox 1"/>
          <p:cNvSpPr txBox="1"/>
          <p:nvPr/>
        </p:nvSpPr>
        <p:spPr>
          <a:xfrm>
            <a:off x="406401" y="6358961"/>
            <a:ext cx="9293401" cy="461665"/>
          </a:xfrm>
          <a:prstGeom prst="rect">
            <a:avLst/>
          </a:prstGeom>
          <a:noFill/>
        </p:spPr>
        <p:txBody>
          <a:bodyPr wrap="square" rtlCol="0">
            <a:spAutoFit/>
          </a:bodyPr>
          <a:lstStyle/>
          <a:p>
            <a:r>
              <a:rPr lang="en-US" sz="2400" b="1" dirty="0">
                <a:latin typeface="Calibri"/>
                <a:cs typeface="Calibri"/>
              </a:rPr>
              <a:t>Minimizing perplexity is the same as maximizing probability</a:t>
            </a:r>
          </a:p>
        </p:txBody>
      </p:sp>
      <p:sp>
        <p:nvSpPr>
          <p:cNvPr id="8" name="Rectangle 3"/>
          <p:cNvSpPr txBox="1">
            <a:spLocks noChangeArrowheads="1"/>
          </p:cNvSpPr>
          <p:nvPr/>
        </p:nvSpPr>
        <p:spPr bwMode="auto">
          <a:xfrm>
            <a:off x="508000" y="1600200"/>
            <a:ext cx="10464800" cy="508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667" dirty="0">
                <a:latin typeface="Calibri" charset="0"/>
              </a:rPr>
              <a:t>The best language model is one that best predicts an unseen test set</a:t>
            </a:r>
          </a:p>
          <a:p>
            <a:pPr lvl="1"/>
            <a:r>
              <a:rPr lang="en-US" sz="2667" dirty="0">
                <a:latin typeface="Calibri" charset="0"/>
              </a:rPr>
              <a:t>Gives the highest P(sentence)</a:t>
            </a:r>
          </a:p>
        </p:txBody>
      </p:sp>
      <p:graphicFrame>
        <p:nvGraphicFramePr>
          <p:cNvPr id="3" name="Object 2"/>
          <p:cNvGraphicFramePr>
            <a:graphicFrameLocks noChangeAspect="1"/>
          </p:cNvGraphicFramePr>
          <p:nvPr/>
        </p:nvGraphicFramePr>
        <p:xfrm>
          <a:off x="7149081" y="2108200"/>
          <a:ext cx="3653692" cy="2235200"/>
        </p:xfrm>
        <a:graphic>
          <a:graphicData uri="http://schemas.openxmlformats.org/presentationml/2006/ole">
            <mc:AlternateContent xmlns:mc="http://schemas.openxmlformats.org/markup-compatibility/2006">
              <mc:Choice xmlns:v="urn:schemas-microsoft-com:vml" Requires="v">
                <p:oleObj name="Equation" r:id="rId5" imgW="2159000" imgH="1320800" progId="Equation.3">
                  <p:embed/>
                </p:oleObj>
              </mc:Choice>
              <mc:Fallback>
                <p:oleObj name="Equation" r:id="rId5" imgW="2159000" imgH="1320800" progId="Equation.3">
                  <p:embed/>
                  <p:pic>
                    <p:nvPicPr>
                      <p:cNvPr id="3" name="Object 2"/>
                      <p:cNvPicPr/>
                      <p:nvPr/>
                    </p:nvPicPr>
                    <p:blipFill>
                      <a:blip r:embed="rId6"/>
                      <a:stretch>
                        <a:fillRect/>
                      </a:stretch>
                    </p:blipFill>
                    <p:spPr>
                      <a:xfrm>
                        <a:off x="7149081" y="2108200"/>
                        <a:ext cx="3653692" cy="2235200"/>
                      </a:xfrm>
                      <a:prstGeom prst="rect">
                        <a:avLst/>
                      </a:prstGeom>
                    </p:spPr>
                  </p:pic>
                </p:oleObj>
              </mc:Fallback>
            </mc:AlternateContent>
          </a:graphicData>
        </a:graphic>
      </p:graphicFrame>
    </p:spTree>
    <p:extLst>
      <p:ext uri="{BB962C8B-B14F-4D97-AF65-F5344CB8AC3E}">
        <p14:creationId xmlns:p14="http://schemas.microsoft.com/office/powerpoint/2010/main" val="53302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21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21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72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593124" y="365125"/>
            <a:ext cx="10760676" cy="1325563"/>
          </a:xfrm>
        </p:spPr>
        <p:txBody>
          <a:bodyPr/>
          <a:lstStyle/>
          <a:p>
            <a:pPr eaLnBrk="1" hangingPunct="1"/>
            <a:r>
              <a:rPr lang="en-US" dirty="0"/>
              <a:t>Perplexity as Weight Average Branching Factor</a:t>
            </a:r>
          </a:p>
        </p:txBody>
      </p:sp>
      <p:sp>
        <p:nvSpPr>
          <p:cNvPr id="141315" name="Rectangle 3"/>
          <p:cNvSpPr>
            <a:spLocks noGrp="1" noChangeArrowheads="1"/>
          </p:cNvSpPr>
          <p:nvPr>
            <p:ph sz="quarter" idx="1"/>
          </p:nvPr>
        </p:nvSpPr>
        <p:spPr/>
        <p:txBody>
          <a:bodyPr/>
          <a:lstStyle/>
          <a:p>
            <a:r>
              <a:rPr lang="en-US" i="1" dirty="0"/>
              <a:t>“The branching factor of a language is the number of possible</a:t>
            </a:r>
            <a:r>
              <a:rPr lang="en-US" dirty="0"/>
              <a:t> </a:t>
            </a:r>
            <a:r>
              <a:rPr lang="en-US" i="1" dirty="0"/>
              <a:t>next words that can follow any word”</a:t>
            </a:r>
            <a:endParaRPr lang="en-US" dirty="0">
              <a:latin typeface="Calibri" charset="0"/>
            </a:endParaRPr>
          </a:p>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pic>
        <p:nvPicPr>
          <p:cNvPr id="141316" name="Picture 4" descr="perp"/>
          <p:cNvPicPr>
            <a:picLocks noChangeAspect="1" noChangeArrowheads="1"/>
          </p:cNvPicPr>
          <p:nvPr/>
        </p:nvPicPr>
        <p:blipFill>
          <a:blip r:embed="rId3"/>
          <a:srcRect/>
          <a:stretch>
            <a:fillRect/>
          </a:stretch>
        </p:blipFill>
        <p:spPr bwMode="auto">
          <a:xfrm>
            <a:off x="3286058" y="4089597"/>
            <a:ext cx="3859792" cy="2768403"/>
          </a:xfrm>
          <a:prstGeom prst="rect">
            <a:avLst/>
          </a:prstGeom>
          <a:noFill/>
          <a:ln w="9525">
            <a:noFill/>
            <a:miter lim="800000"/>
            <a:headEnd/>
            <a:tailEnd/>
          </a:ln>
        </p:spPr>
      </p:pic>
    </p:spTree>
    <p:extLst>
      <p:ext uri="{BB962C8B-B14F-4D97-AF65-F5344CB8AC3E}">
        <p14:creationId xmlns:p14="http://schemas.microsoft.com/office/powerpoint/2010/main" val="183229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ACE3B6-0349-B639-5838-FBF69B81348D}"/>
              </a:ext>
            </a:extLst>
          </p:cNvPr>
          <p:cNvPicPr>
            <a:picLocks noChangeAspect="1"/>
          </p:cNvPicPr>
          <p:nvPr/>
        </p:nvPicPr>
        <p:blipFill>
          <a:blip r:embed="rId2"/>
          <a:stretch>
            <a:fillRect/>
          </a:stretch>
        </p:blipFill>
        <p:spPr>
          <a:xfrm>
            <a:off x="0" y="259492"/>
            <a:ext cx="7400261" cy="5733535"/>
          </a:xfrm>
          <a:prstGeom prst="rect">
            <a:avLst/>
          </a:prstGeom>
        </p:spPr>
      </p:pic>
      <p:pic>
        <p:nvPicPr>
          <p:cNvPr id="3" name="Picture 2">
            <a:extLst>
              <a:ext uri="{FF2B5EF4-FFF2-40B4-BE49-F238E27FC236}">
                <a16:creationId xmlns:a16="http://schemas.microsoft.com/office/drawing/2014/main" id="{2C4BDB8A-9042-E32E-63BE-60548D086143}"/>
              </a:ext>
            </a:extLst>
          </p:cNvPr>
          <p:cNvPicPr>
            <a:picLocks noChangeAspect="1"/>
          </p:cNvPicPr>
          <p:nvPr/>
        </p:nvPicPr>
        <p:blipFill>
          <a:blip r:embed="rId3"/>
          <a:stretch>
            <a:fillRect/>
          </a:stretch>
        </p:blipFill>
        <p:spPr>
          <a:xfrm>
            <a:off x="7265048" y="0"/>
            <a:ext cx="4926952" cy="6858000"/>
          </a:xfrm>
          <a:prstGeom prst="rect">
            <a:avLst/>
          </a:prstGeom>
        </p:spPr>
      </p:pic>
    </p:spTree>
    <p:extLst>
      <p:ext uri="{BB962C8B-B14F-4D97-AF65-F5344CB8AC3E}">
        <p14:creationId xmlns:p14="http://schemas.microsoft.com/office/powerpoint/2010/main" val="4000891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589E6B-FAB9-0CE1-AC32-058A9E69414B}"/>
              </a:ext>
            </a:extLst>
          </p:cNvPr>
          <p:cNvPicPr>
            <a:picLocks noChangeAspect="1"/>
          </p:cNvPicPr>
          <p:nvPr/>
        </p:nvPicPr>
        <p:blipFill>
          <a:blip r:embed="rId3"/>
          <a:stretch>
            <a:fillRect/>
          </a:stretch>
        </p:blipFill>
        <p:spPr>
          <a:xfrm>
            <a:off x="487063" y="1696866"/>
            <a:ext cx="9748118" cy="4366610"/>
          </a:xfrm>
          <a:prstGeom prst="rect">
            <a:avLst/>
          </a:prstGeom>
        </p:spPr>
      </p:pic>
      <p:sp>
        <p:nvSpPr>
          <p:cNvPr id="6" name="TextBox 5">
            <a:extLst>
              <a:ext uri="{FF2B5EF4-FFF2-40B4-BE49-F238E27FC236}">
                <a16:creationId xmlns:a16="http://schemas.microsoft.com/office/drawing/2014/main" id="{012D8C56-33CD-AB58-37CA-0AC92E52F649}"/>
              </a:ext>
            </a:extLst>
          </p:cNvPr>
          <p:cNvSpPr txBox="1"/>
          <p:nvPr/>
        </p:nvSpPr>
        <p:spPr>
          <a:xfrm>
            <a:off x="5606879" y="6308209"/>
            <a:ext cx="6098058"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=GkG-P12B4u0</a:t>
            </a:r>
          </a:p>
        </p:txBody>
      </p:sp>
      <p:sp>
        <p:nvSpPr>
          <p:cNvPr id="7" name="Title 6">
            <a:extLst>
              <a:ext uri="{FF2B5EF4-FFF2-40B4-BE49-F238E27FC236}">
                <a16:creationId xmlns:a16="http://schemas.microsoft.com/office/drawing/2014/main" id="{97390C17-78EF-A29A-7337-40DFC4657456}"/>
              </a:ext>
            </a:extLst>
          </p:cNvPr>
          <p:cNvSpPr>
            <a:spLocks noGrp="1"/>
          </p:cNvSpPr>
          <p:nvPr>
            <p:ph type="title"/>
          </p:nvPr>
        </p:nvSpPr>
        <p:spPr/>
        <p:txBody>
          <a:bodyPr/>
          <a:lstStyle/>
          <a:p>
            <a:r>
              <a:rPr lang="en-US" dirty="0"/>
              <a:t>Perplexity: Model Probabilities on a Specific Corpus</a:t>
            </a:r>
          </a:p>
        </p:txBody>
      </p:sp>
    </p:spTree>
    <p:extLst>
      <p:ext uri="{BB962C8B-B14F-4D97-AF65-F5344CB8AC3E}">
        <p14:creationId xmlns:p14="http://schemas.microsoft.com/office/powerpoint/2010/main" val="938544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a:xfrm>
            <a:off x="838200" y="1354931"/>
            <a:ext cx="10515600" cy="4351338"/>
          </a:xfrm>
        </p:spPr>
        <p:txBody>
          <a:bodyPr>
            <a:normAutofit/>
          </a:bodyPr>
          <a:lstStyle/>
          <a:p>
            <a:pPr lvl="3" eaLnBrk="1" hangingPunct="1">
              <a:buFont typeface="Wingdings" charset="2"/>
              <a:buNone/>
            </a:pPr>
            <a:endParaRPr lang="en-US" sz="2800" dirty="0">
              <a:latin typeface="Calibri" charset="0"/>
            </a:endParaRPr>
          </a:p>
          <a:p>
            <a:pPr eaLnBrk="1" hangingPunct="1"/>
            <a:r>
              <a:rPr lang="en-US" dirty="0">
                <a:latin typeface="Calibri" charset="0"/>
              </a:rPr>
              <a:t>Best language model is the one that best predicts the input corpus / document / sequence</a:t>
            </a:r>
          </a:p>
          <a:p>
            <a:pPr eaLnBrk="1" hangingPunct="1"/>
            <a:r>
              <a:rPr lang="en-US" dirty="0">
                <a:latin typeface="Calibri" charset="0"/>
              </a:rPr>
              <a:t>Training 38 million words, test 1.5 million words, WSJ</a:t>
            </a:r>
          </a:p>
        </p:txBody>
      </p:sp>
      <p:graphicFrame>
        <p:nvGraphicFramePr>
          <p:cNvPr id="2" name="Table 1"/>
          <p:cNvGraphicFramePr>
            <a:graphicFrameLocks noGrp="1"/>
          </p:cNvGraphicFramePr>
          <p:nvPr/>
        </p:nvGraphicFramePr>
        <p:xfrm>
          <a:off x="914400" y="3530600"/>
          <a:ext cx="9855200" cy="2753360"/>
        </p:xfrm>
        <a:graphic>
          <a:graphicData uri="http://schemas.openxmlformats.org/drawingml/2006/table">
            <a:tbl>
              <a:tblPr firstRow="1" bandRow="1">
                <a:tableStyleId>{5C22544A-7EE6-4342-B048-85BDC9FD1C3A}</a:tableStyleId>
              </a:tblPr>
              <a:tblGrid>
                <a:gridCol w="24638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gridCol w="2463800">
                  <a:extLst>
                    <a:ext uri="{9D8B030D-6E8A-4147-A177-3AD203B41FA5}">
                      <a16:colId xmlns:a16="http://schemas.microsoft.com/office/drawing/2014/main" val="20002"/>
                    </a:ext>
                  </a:extLst>
                </a:gridCol>
                <a:gridCol w="2463800">
                  <a:extLst>
                    <a:ext uri="{9D8B030D-6E8A-4147-A177-3AD203B41FA5}">
                      <a16:colId xmlns:a16="http://schemas.microsoft.com/office/drawing/2014/main" val="20003"/>
                    </a:ext>
                  </a:extLst>
                </a:gridCol>
              </a:tblGrid>
              <a:tr h="1422400">
                <a:tc>
                  <a:txBody>
                    <a:bodyPr/>
                    <a:lstStyle/>
                    <a:p>
                      <a:r>
                        <a:rPr lang="en-US" sz="4300" dirty="0"/>
                        <a:t>N-gram Order</a:t>
                      </a:r>
                    </a:p>
                  </a:txBody>
                  <a:tcPr marL="121920" marR="121920" marT="60960" marB="60960"/>
                </a:tc>
                <a:tc>
                  <a:txBody>
                    <a:bodyPr/>
                    <a:lstStyle/>
                    <a:p>
                      <a:r>
                        <a:rPr lang="en-US" sz="4300" dirty="0"/>
                        <a:t>Unigram</a:t>
                      </a:r>
                    </a:p>
                  </a:txBody>
                  <a:tcPr marL="121920" marR="121920" marT="60960" marB="60960"/>
                </a:tc>
                <a:tc>
                  <a:txBody>
                    <a:bodyPr/>
                    <a:lstStyle/>
                    <a:p>
                      <a:r>
                        <a:rPr lang="en-US" sz="4300" dirty="0"/>
                        <a:t>Bigram</a:t>
                      </a:r>
                    </a:p>
                  </a:txBody>
                  <a:tcPr marL="121920" marR="121920" marT="60960" marB="60960"/>
                </a:tc>
                <a:tc>
                  <a:txBody>
                    <a:bodyPr/>
                    <a:lstStyle/>
                    <a:p>
                      <a:r>
                        <a:rPr lang="en-US" sz="4300" dirty="0"/>
                        <a:t>Trigram</a:t>
                      </a:r>
                    </a:p>
                  </a:txBody>
                  <a:tcPr marL="121920" marR="121920" marT="60960" marB="60960"/>
                </a:tc>
                <a:extLst>
                  <a:ext uri="{0D108BD9-81ED-4DB2-BD59-A6C34878D82A}">
                    <a16:rowId xmlns:a16="http://schemas.microsoft.com/office/drawing/2014/main" val="10000"/>
                  </a:ext>
                </a:extLst>
              </a:tr>
              <a:tr h="1320800">
                <a:tc>
                  <a:txBody>
                    <a:bodyPr/>
                    <a:lstStyle/>
                    <a:p>
                      <a:r>
                        <a:rPr lang="en-US" sz="4300" dirty="0"/>
                        <a:t>Perplexity</a:t>
                      </a:r>
                    </a:p>
                  </a:txBody>
                  <a:tcPr marL="121920" marR="121920" marT="60960" marB="60960"/>
                </a:tc>
                <a:tc>
                  <a:txBody>
                    <a:bodyPr/>
                    <a:lstStyle/>
                    <a:p>
                      <a:r>
                        <a:rPr lang="en-US" sz="4300" dirty="0"/>
                        <a:t>962</a:t>
                      </a:r>
                    </a:p>
                  </a:txBody>
                  <a:tcPr marL="121920" marR="121920" marT="60960" marB="60960"/>
                </a:tc>
                <a:tc>
                  <a:txBody>
                    <a:bodyPr/>
                    <a:lstStyle/>
                    <a:p>
                      <a:r>
                        <a:rPr lang="en-US" sz="4300" dirty="0"/>
                        <a:t>170</a:t>
                      </a:r>
                    </a:p>
                  </a:txBody>
                  <a:tcPr marL="121920" marR="121920" marT="60960" marB="60960"/>
                </a:tc>
                <a:tc>
                  <a:txBody>
                    <a:bodyPr/>
                    <a:lstStyle/>
                    <a:p>
                      <a:r>
                        <a:rPr lang="en-US" sz="4300" dirty="0"/>
                        <a:t>109</a:t>
                      </a:r>
                    </a:p>
                  </a:txBody>
                  <a:tcPr marL="121920" marR="121920" marT="60960" marB="609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57096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EEE542-9667-8B8C-7874-D5A23AC110D3}"/>
              </a:ext>
            </a:extLst>
          </p:cNvPr>
          <p:cNvPicPr>
            <a:picLocks noChangeAspect="1"/>
          </p:cNvPicPr>
          <p:nvPr/>
        </p:nvPicPr>
        <p:blipFill>
          <a:blip r:embed="rId3"/>
          <a:stretch>
            <a:fillRect/>
          </a:stretch>
        </p:blipFill>
        <p:spPr>
          <a:xfrm>
            <a:off x="310472" y="444843"/>
            <a:ext cx="9376231" cy="5461687"/>
          </a:xfrm>
          <a:prstGeom prst="rect">
            <a:avLst/>
          </a:prstGeom>
        </p:spPr>
      </p:pic>
      <p:sp>
        <p:nvSpPr>
          <p:cNvPr id="5" name="TextBox 4">
            <a:extLst>
              <a:ext uri="{FF2B5EF4-FFF2-40B4-BE49-F238E27FC236}">
                <a16:creationId xmlns:a16="http://schemas.microsoft.com/office/drawing/2014/main" id="{06F20F55-3F39-24AA-425C-B09D5745E49E}"/>
              </a:ext>
            </a:extLst>
          </p:cNvPr>
          <p:cNvSpPr txBox="1"/>
          <p:nvPr/>
        </p:nvSpPr>
        <p:spPr>
          <a:xfrm>
            <a:off x="9823622" y="1433384"/>
            <a:ext cx="1927654" cy="923330"/>
          </a:xfrm>
          <a:prstGeom prst="rect">
            <a:avLst/>
          </a:prstGeom>
          <a:noFill/>
        </p:spPr>
        <p:txBody>
          <a:bodyPr wrap="square" rtlCol="0">
            <a:spAutoFit/>
          </a:bodyPr>
          <a:lstStyle/>
          <a:p>
            <a:pPr marL="285750" indent="-285750">
              <a:buFont typeface="Arial" panose="020B0604020202020204" pitchFamily="34" charset="0"/>
              <a:buChar char="•"/>
            </a:pPr>
            <a:r>
              <a:rPr lang="en-US" dirty="0"/>
              <a:t>May be useful for your homework!</a:t>
            </a:r>
          </a:p>
        </p:txBody>
      </p:sp>
      <p:pic>
        <p:nvPicPr>
          <p:cNvPr id="2" name="Picture 1">
            <a:extLst>
              <a:ext uri="{FF2B5EF4-FFF2-40B4-BE49-F238E27FC236}">
                <a16:creationId xmlns:a16="http://schemas.microsoft.com/office/drawing/2014/main" id="{0FA970E6-A263-29FD-CA1D-44C0D8ABCDF8}"/>
              </a:ext>
            </a:extLst>
          </p:cNvPr>
          <p:cNvPicPr>
            <a:picLocks noChangeAspect="1"/>
          </p:cNvPicPr>
          <p:nvPr/>
        </p:nvPicPr>
        <p:blipFill>
          <a:blip r:embed="rId4"/>
          <a:stretch>
            <a:fillRect/>
          </a:stretch>
        </p:blipFill>
        <p:spPr>
          <a:xfrm>
            <a:off x="0" y="2249754"/>
            <a:ext cx="14462785" cy="4503065"/>
          </a:xfrm>
          <a:prstGeom prst="rect">
            <a:avLst/>
          </a:prstGeom>
        </p:spPr>
      </p:pic>
    </p:spTree>
    <p:extLst>
      <p:ext uri="{BB962C8B-B14F-4D97-AF65-F5344CB8AC3E}">
        <p14:creationId xmlns:p14="http://schemas.microsoft.com/office/powerpoint/2010/main" val="253152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5791200" y="3048000"/>
            <a:ext cx="5689600" cy="2286000"/>
          </a:xfrm>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Generalization and zeros</a:t>
            </a:r>
            <a:endParaRPr lang="en-US" sz="4267"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6096000" y="1600200"/>
            <a:ext cx="5080000" cy="1524000"/>
          </a:xfrm>
        </p:spPr>
        <p:txBody>
          <a:bodyPr>
            <a:normAutofit fontScale="90000"/>
          </a:bodyPr>
          <a:lstStyle/>
          <a:p>
            <a:pPr eaLnBrk="1" hangingPunct="1"/>
            <a:br>
              <a:rPr sz="5867"/>
            </a:br>
            <a:r>
              <a:rPr lang="en-US" sz="5867"/>
              <a:t>Language Modeling</a:t>
            </a:r>
            <a:endParaRPr sz="5867"/>
          </a:p>
        </p:txBody>
      </p:sp>
    </p:spTree>
    <p:extLst>
      <p:ext uri="{BB962C8B-B14F-4D97-AF65-F5344CB8AC3E}">
        <p14:creationId xmlns:p14="http://schemas.microsoft.com/office/powerpoint/2010/main" val="2612706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406400" y="1803400"/>
            <a:ext cx="5283200" cy="4267200"/>
          </a:xfrm>
        </p:spPr>
        <p:txBody>
          <a:bodyPr/>
          <a:lstStyle/>
          <a:p>
            <a:pPr eaLnBrk="1" hangingPunct="1"/>
            <a:r>
              <a:rPr lang="en-US" sz="2400" dirty="0">
                <a:latin typeface="Calibri" charset="0"/>
              </a:rPr>
              <a:t>Choose a random bigram </a:t>
            </a:r>
          </a:p>
          <a:p>
            <a:pPr marL="0" indent="0">
              <a:buNone/>
            </a:pPr>
            <a:r>
              <a:rPr lang="en-US" sz="2400" dirty="0">
                <a:latin typeface="Calibri" charset="0"/>
              </a:rPr>
              <a:t>     (&lt;s&gt;, w) according to its probability</a:t>
            </a:r>
          </a:p>
          <a:p>
            <a:pPr eaLnBrk="1" hangingPunct="1"/>
            <a:r>
              <a:rPr lang="en-US" sz="2400" dirty="0">
                <a:latin typeface="Calibri" charset="0"/>
              </a:rPr>
              <a:t>Now choose a random bigram        (w, x) according to its probability</a:t>
            </a:r>
          </a:p>
          <a:p>
            <a:pPr eaLnBrk="1" hangingPunct="1"/>
            <a:r>
              <a:rPr lang="en-US" sz="2400" dirty="0">
                <a:latin typeface="Calibri" charset="0"/>
              </a:rPr>
              <a:t>And so on until we choose &lt;/s&gt;</a:t>
            </a:r>
          </a:p>
          <a:p>
            <a:pPr eaLnBrk="1" hangingPunct="1">
              <a:lnSpc>
                <a:spcPct val="90000"/>
              </a:lnSpc>
            </a:pPr>
            <a:r>
              <a:rPr lang="en-US" sz="2400" dirty="0">
                <a:latin typeface="Calibri" charset="0"/>
              </a:rPr>
              <a:t>Then string the words together</a:t>
            </a:r>
            <a:endParaRPr lang="en-US" sz="2400" dirty="0">
              <a:solidFill>
                <a:srgbClr val="A50021"/>
              </a:solidFill>
              <a:latin typeface="Calibri" charset="0"/>
            </a:endParaRPr>
          </a:p>
        </p:txBody>
      </p:sp>
      <p:sp>
        <p:nvSpPr>
          <p:cNvPr id="4" name="Rectangle 3"/>
          <p:cNvSpPr txBox="1">
            <a:spLocks noChangeArrowheads="1"/>
          </p:cNvSpPr>
          <p:nvPr/>
        </p:nvSpPr>
        <p:spPr bwMode="auto">
          <a:xfrm>
            <a:off x="5384800" y="2006600"/>
            <a:ext cx="7010400" cy="4445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dirty="0">
                <a:solidFill>
                  <a:srgbClr val="A50021"/>
                </a:solidFill>
                <a:latin typeface="Courier"/>
                <a:cs typeface="Courier"/>
              </a:rPr>
              <a:t>&lt;s&gt; I</a:t>
            </a:r>
          </a:p>
          <a:p>
            <a:pPr>
              <a:lnSpc>
                <a:spcPct val="90000"/>
              </a:lnSpc>
              <a:buFont typeface="Wingdings" charset="2"/>
              <a:buNone/>
            </a:pPr>
            <a:r>
              <a:rPr lang="en-US" dirty="0">
                <a:solidFill>
                  <a:srgbClr val="A50021"/>
                </a:solidFill>
                <a:latin typeface="Courier"/>
                <a:cs typeface="Courier"/>
              </a:rPr>
              <a:t>    I</a:t>
            </a:r>
            <a:r>
              <a:rPr lang="en-US" dirty="0">
                <a:latin typeface="Courier"/>
                <a:cs typeface="Courier"/>
              </a:rPr>
              <a:t> want</a:t>
            </a:r>
          </a:p>
          <a:p>
            <a:pPr>
              <a:lnSpc>
                <a:spcPct val="90000"/>
              </a:lnSpc>
              <a:buFont typeface="Wingdings" charset="2"/>
              <a:buNone/>
            </a:pPr>
            <a:r>
              <a:rPr lang="en-US" dirty="0">
                <a:solidFill>
                  <a:srgbClr val="A50021"/>
                </a:solidFill>
                <a:latin typeface="Courier"/>
                <a:cs typeface="Courier"/>
              </a:rPr>
              <a:t>      want</a:t>
            </a:r>
            <a:r>
              <a:rPr lang="en-US" dirty="0">
                <a:latin typeface="Courier"/>
                <a:cs typeface="Courier"/>
              </a:rPr>
              <a:t> to</a:t>
            </a:r>
          </a:p>
          <a:p>
            <a:pPr>
              <a:lnSpc>
                <a:spcPct val="90000"/>
              </a:lnSpc>
              <a:buFont typeface="Wingdings" charset="2"/>
              <a:buNone/>
            </a:pPr>
            <a:r>
              <a:rPr lang="en-US" dirty="0">
                <a:solidFill>
                  <a:srgbClr val="A50021"/>
                </a:solidFill>
                <a:latin typeface="Courier"/>
                <a:cs typeface="Courier"/>
              </a:rPr>
              <a:t>           to</a:t>
            </a:r>
            <a:r>
              <a:rPr lang="en-US" dirty="0">
                <a:latin typeface="Courier"/>
                <a:cs typeface="Courier"/>
              </a:rPr>
              <a:t> eat</a:t>
            </a:r>
          </a:p>
          <a:p>
            <a:pPr>
              <a:lnSpc>
                <a:spcPct val="90000"/>
              </a:lnSpc>
              <a:buFont typeface="Wingdings" charset="2"/>
              <a:buNone/>
            </a:pPr>
            <a:r>
              <a:rPr lang="en-US" dirty="0">
                <a:solidFill>
                  <a:srgbClr val="A50021"/>
                </a:solidFill>
                <a:latin typeface="Courier"/>
                <a:cs typeface="Courier"/>
              </a:rPr>
              <a:t>              eat</a:t>
            </a:r>
            <a:r>
              <a:rPr lang="en-US" dirty="0">
                <a:latin typeface="Courier"/>
                <a:cs typeface="Courier"/>
              </a:rPr>
              <a:t> Chinese</a:t>
            </a:r>
          </a:p>
          <a:p>
            <a:pPr>
              <a:lnSpc>
                <a:spcPct val="90000"/>
              </a:lnSpc>
              <a:buFont typeface="Wingdings" charset="2"/>
              <a:buNone/>
            </a:pPr>
            <a:r>
              <a:rPr lang="en-US" dirty="0">
                <a:solidFill>
                  <a:srgbClr val="A50021"/>
                </a:solidFill>
                <a:latin typeface="Courier"/>
                <a:cs typeface="Courier"/>
              </a:rPr>
              <a:t>                  Chinese</a:t>
            </a:r>
            <a:r>
              <a:rPr lang="en-US" dirty="0">
                <a:latin typeface="Courier"/>
                <a:cs typeface="Courier"/>
              </a:rPr>
              <a:t> food</a:t>
            </a:r>
          </a:p>
          <a:p>
            <a:pPr>
              <a:lnSpc>
                <a:spcPct val="90000"/>
              </a:lnSpc>
              <a:buFont typeface="Wingdings" charset="2"/>
              <a:buNone/>
            </a:pPr>
            <a:r>
              <a:rPr lang="en-US" dirty="0">
                <a:solidFill>
                  <a:srgbClr val="A50021"/>
                </a:solidFill>
                <a:latin typeface="Courier"/>
                <a:cs typeface="Courier"/>
              </a:rPr>
              <a:t>                          food </a:t>
            </a:r>
            <a:r>
              <a:rPr lang="en-US" dirty="0">
                <a:latin typeface="Courier"/>
                <a:cs typeface="Courier"/>
              </a:rPr>
              <a:t> &lt;/s&gt;</a:t>
            </a:r>
          </a:p>
          <a:p>
            <a:pPr>
              <a:lnSpc>
                <a:spcPct val="90000"/>
              </a:lnSpc>
              <a:buFont typeface="Wingdings" charset="2"/>
              <a:buNone/>
            </a:pPr>
            <a:r>
              <a:rPr lang="en-US" dirty="0">
                <a:solidFill>
                  <a:srgbClr val="CC0000"/>
                </a:solidFill>
                <a:latin typeface="Courier"/>
                <a:cs typeface="Courier"/>
              </a:rPr>
              <a:t>I want to eat Chinese food</a:t>
            </a:r>
          </a:p>
          <a:p>
            <a:endParaRPr lang="en-US" dirty="0">
              <a:latin typeface="Calibri" charset="0"/>
            </a:endParaRPr>
          </a:p>
        </p:txBody>
      </p:sp>
    </p:spTree>
    <p:extLst>
      <p:ext uri="{BB962C8B-B14F-4D97-AF65-F5344CB8AC3E}">
        <p14:creationId xmlns:p14="http://schemas.microsoft.com/office/powerpoint/2010/main" val="305702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828800" y="177800"/>
            <a:ext cx="9956800" cy="99060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22400" y="2113319"/>
            <a:ext cx="9951096" cy="4020143"/>
          </a:xfrm>
          <a:prstGeom prst="rect">
            <a:avLst/>
          </a:prstGeom>
          <a:noFill/>
          <a:ln w="9525">
            <a:noFill/>
            <a:miter lim="800000"/>
            <a:headEnd/>
            <a:tailEnd/>
          </a:ln>
        </p:spPr>
      </p:pic>
    </p:spTree>
    <p:extLst>
      <p:ext uri="{BB962C8B-B14F-4D97-AF65-F5344CB8AC3E}">
        <p14:creationId xmlns:p14="http://schemas.microsoft.com/office/powerpoint/2010/main" val="1350992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406400" y="1803400"/>
            <a:ext cx="11379200" cy="4876800"/>
          </a:xfrm>
        </p:spPr>
        <p:txBody>
          <a:bodyPr/>
          <a:lstStyle/>
          <a:p>
            <a:pPr eaLnBrk="1" hangingPunct="1"/>
            <a:r>
              <a:rPr lang="en-US" sz="4267" dirty="0">
                <a:latin typeface="Calibri" charset="0"/>
              </a:rPr>
              <a:t>N=884,647 tokens, V=29,066</a:t>
            </a:r>
          </a:p>
          <a:p>
            <a:pPr eaLnBrk="1" hangingPunct="1"/>
            <a:r>
              <a:rPr lang="en-US" sz="4267" dirty="0">
                <a:latin typeface="Calibri" charset="0"/>
              </a:rPr>
              <a:t>Shakespeare produced 300,000 bigram types out of V</a:t>
            </a:r>
            <a:r>
              <a:rPr lang="en-US" sz="4267" baseline="30000" dirty="0">
                <a:latin typeface="Calibri" charset="0"/>
              </a:rPr>
              <a:t>2</a:t>
            </a:r>
            <a:r>
              <a:rPr lang="en-US" sz="4267" dirty="0">
                <a:latin typeface="Calibri" charset="0"/>
              </a:rPr>
              <a:t>= 844 million possible bigrams.</a:t>
            </a:r>
          </a:p>
          <a:p>
            <a:pPr lvl="1"/>
            <a:r>
              <a:rPr lang="en-US" sz="3733" dirty="0">
                <a:latin typeface="Calibri" charset="0"/>
              </a:rPr>
              <a:t>So 99.96% of the possible bigrams were never seen (have zero entries in the table)</a:t>
            </a:r>
          </a:p>
          <a:p>
            <a:pPr eaLnBrk="1" hangingPunct="1"/>
            <a:r>
              <a:rPr lang="en-US" sz="4267" dirty="0" err="1">
                <a:latin typeface="Calibri" charset="0"/>
              </a:rPr>
              <a:t>Quadrigrams</a:t>
            </a:r>
            <a:r>
              <a:rPr lang="en-US" sz="4267" dirty="0">
                <a:latin typeface="Calibri" charset="0"/>
              </a:rPr>
              <a:t> worse:   What's coming out looks like Shakespeare because it </a:t>
            </a:r>
            <a:r>
              <a:rPr lang="en-US" sz="4267" b="1" i="1" dirty="0">
                <a:latin typeface="Calibri" charset="0"/>
              </a:rPr>
              <a:t>is</a:t>
            </a:r>
            <a:r>
              <a:rPr lang="en-US" sz="4267"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251774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58967" y="2006601"/>
            <a:ext cx="10867135" cy="3990023"/>
          </a:xfrm>
          <a:prstGeom prst="rect">
            <a:avLst/>
          </a:prstGeom>
          <a:noFill/>
          <a:ln w="9525">
            <a:noFill/>
            <a:miter lim="800000"/>
            <a:headEnd/>
            <a:tailEnd/>
          </a:ln>
        </p:spPr>
      </p:pic>
    </p:spTree>
    <p:extLst>
      <p:ext uri="{BB962C8B-B14F-4D97-AF65-F5344CB8AC3E}">
        <p14:creationId xmlns:p14="http://schemas.microsoft.com/office/powerpoint/2010/main" val="948333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9956800" cy="1422400"/>
          </a:xfrm>
        </p:spPr>
        <p:txBody>
          <a:bodyPr/>
          <a:lstStyle/>
          <a:p>
            <a:r>
              <a:rPr lang="en-US" dirty="0"/>
              <a:t>Can you guess the author of these random 3-gram sentences?</a:t>
            </a:r>
          </a:p>
        </p:txBody>
      </p:sp>
      <p:sp>
        <p:nvSpPr>
          <p:cNvPr id="3" name="Content Placeholder 2"/>
          <p:cNvSpPr>
            <a:spLocks noGrp="1"/>
          </p:cNvSpPr>
          <p:nvPr>
            <p:ph idx="1"/>
          </p:nvPr>
        </p:nvSpPr>
        <p:spPr/>
        <p:txBody>
          <a:bodyPr/>
          <a:lstStyle/>
          <a:p>
            <a:r>
              <a:rPr lang="en-US" dirty="0"/>
              <a:t>They also point to ninety nine point six billion dollars from two hundred four oh six three percent of the rates of interest stores as Mexico and gram Brazil on market conditions </a:t>
            </a:r>
          </a:p>
          <a:p>
            <a:r>
              <a:rPr lang="en-US" dirty="0"/>
              <a:t>This shall forbid it should be branded, if renown made it empty. </a:t>
            </a:r>
          </a:p>
          <a:p>
            <a:r>
              <a:rPr lang="en-US" dirty="0"/>
              <a:t>“You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58</a:t>
            </a:fld>
            <a:endParaRPr lang="en-US"/>
          </a:p>
        </p:txBody>
      </p:sp>
    </p:spTree>
    <p:extLst>
      <p:ext uri="{BB962C8B-B14F-4D97-AF65-F5344CB8AC3E}">
        <p14:creationId xmlns:p14="http://schemas.microsoft.com/office/powerpoint/2010/main" val="1768587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pPr eaLnBrk="1" hangingPunct="1"/>
            <a:r>
              <a:rPr lang="en-US" sz="3733" dirty="0">
                <a:latin typeface="Calibri" charset="0"/>
              </a:rPr>
              <a:t>N-grams only work well for word prediction if the test corpus looks like the training corpus</a:t>
            </a:r>
          </a:p>
          <a:p>
            <a:pPr lvl="1" eaLnBrk="1" hangingPunct="1"/>
            <a:r>
              <a:rPr lang="en-US" sz="3733" dirty="0">
                <a:latin typeface="Calibri" charset="0"/>
              </a:rPr>
              <a:t>In real life, it often doesn’t</a:t>
            </a:r>
          </a:p>
          <a:p>
            <a:pPr lvl="1" eaLnBrk="1" hangingPunct="1"/>
            <a:r>
              <a:rPr lang="en-US" sz="3733" dirty="0">
                <a:latin typeface="Calibri" charset="0"/>
              </a:rPr>
              <a:t>We need to train robust models that generalize!</a:t>
            </a:r>
          </a:p>
          <a:p>
            <a:pPr lvl="1" eaLnBrk="1" hangingPunct="1"/>
            <a:r>
              <a:rPr lang="en-US" sz="3733" dirty="0">
                <a:latin typeface="Calibri" charset="0"/>
              </a:rPr>
              <a:t>One kind of generalization: Zeros!</a:t>
            </a:r>
          </a:p>
          <a:p>
            <a:pPr lvl="2"/>
            <a:r>
              <a:rPr lang="en-US" sz="3733" dirty="0">
                <a:latin typeface="Calibri" charset="0"/>
              </a:rPr>
              <a:t>Things that don’t ever occur in the training set</a:t>
            </a:r>
          </a:p>
          <a:p>
            <a:pPr lvl="3"/>
            <a:r>
              <a:rPr lang="en-US" sz="3733" dirty="0">
                <a:latin typeface="Calibri" charset="0"/>
              </a:rPr>
              <a:t>But occur in the test set</a:t>
            </a:r>
          </a:p>
        </p:txBody>
      </p:sp>
    </p:spTree>
    <p:extLst>
      <p:ext uri="{BB962C8B-B14F-4D97-AF65-F5344CB8AC3E}">
        <p14:creationId xmlns:p14="http://schemas.microsoft.com/office/powerpoint/2010/main" val="402217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E0B3F-97F4-9043-89B0-B91BF064E42A}"/>
              </a:ext>
            </a:extLst>
          </p:cNvPr>
          <p:cNvSpPr>
            <a:spLocks noGrp="1"/>
          </p:cNvSpPr>
          <p:nvPr>
            <p:ph type="title"/>
          </p:nvPr>
        </p:nvSpPr>
        <p:spPr/>
        <p:txBody>
          <a:bodyPr/>
          <a:lstStyle/>
          <a:p>
            <a:r>
              <a:rPr lang="en-US" dirty="0"/>
              <a:t>Connect to </a:t>
            </a:r>
            <a:r>
              <a:rPr lang="en-US" dirty="0" err="1"/>
              <a:t>Jupyter</a:t>
            </a:r>
            <a:endParaRPr lang="en-US" dirty="0"/>
          </a:p>
        </p:txBody>
      </p:sp>
      <p:pic>
        <p:nvPicPr>
          <p:cNvPr id="4" name="Picture 3">
            <a:extLst>
              <a:ext uri="{FF2B5EF4-FFF2-40B4-BE49-F238E27FC236}">
                <a16:creationId xmlns:a16="http://schemas.microsoft.com/office/drawing/2014/main" id="{536595D0-57AA-1B43-86E0-9197683CB0E7}"/>
              </a:ext>
            </a:extLst>
          </p:cNvPr>
          <p:cNvPicPr>
            <a:picLocks noChangeAspect="1"/>
          </p:cNvPicPr>
          <p:nvPr/>
        </p:nvPicPr>
        <p:blipFill>
          <a:blip r:embed="rId3"/>
          <a:stretch>
            <a:fillRect/>
          </a:stretch>
        </p:blipFill>
        <p:spPr>
          <a:xfrm>
            <a:off x="647700" y="1880016"/>
            <a:ext cx="10896600" cy="4267200"/>
          </a:xfrm>
          <a:prstGeom prst="rect">
            <a:avLst/>
          </a:prstGeom>
        </p:spPr>
      </p:pic>
    </p:spTree>
    <p:extLst>
      <p:ext uri="{BB962C8B-B14F-4D97-AF65-F5344CB8AC3E}">
        <p14:creationId xmlns:p14="http://schemas.microsoft.com/office/powerpoint/2010/main" val="3029597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828800" y="177800"/>
            <a:ext cx="9956800" cy="990600"/>
          </a:xfrm>
        </p:spPr>
        <p:txBody>
          <a:bodyPr/>
          <a:lstStyle/>
          <a:p>
            <a:pPr eaLnBrk="1" hangingPunct="1"/>
            <a:r>
              <a:rPr lang="en-US" sz="48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101600" y="1519853"/>
            <a:ext cx="6807200" cy="5384800"/>
          </a:xfrm>
        </p:spPr>
        <p:txBody>
          <a:bodyPr/>
          <a:lstStyle/>
          <a:p>
            <a:pPr eaLnBrk="1" hangingPunct="1">
              <a:lnSpc>
                <a:spcPct val="70000"/>
              </a:lnSpc>
            </a:pPr>
            <a:r>
              <a:rPr lang="en-US" sz="4267" dirty="0">
                <a:latin typeface="Calibri"/>
                <a:ea typeface="ＭＳ Ｐゴシック" charset="0"/>
                <a:cs typeface="Calibri"/>
              </a:rPr>
              <a:t>Training set:</a:t>
            </a:r>
          </a:p>
          <a:p>
            <a:pPr marL="609585" lvl="1" indent="0">
              <a:lnSpc>
                <a:spcPct val="70000"/>
              </a:lnSpc>
              <a:buNone/>
            </a:pPr>
            <a:r>
              <a:rPr lang="en-US" sz="4267" dirty="0">
                <a:latin typeface="Calibri"/>
                <a:ea typeface="ＭＳ Ｐゴシック" charset="0"/>
                <a:cs typeface="Calibri"/>
              </a:rPr>
              <a:t>… denied the allegations</a:t>
            </a:r>
          </a:p>
          <a:p>
            <a:pPr marL="609585" lvl="1" indent="0">
              <a:lnSpc>
                <a:spcPct val="70000"/>
              </a:lnSpc>
              <a:buNone/>
            </a:pPr>
            <a:r>
              <a:rPr lang="en-US" sz="4267" dirty="0">
                <a:latin typeface="Calibri"/>
                <a:ea typeface="ＭＳ Ｐゴシック" charset="0"/>
                <a:cs typeface="Calibri"/>
              </a:rPr>
              <a:t>… denied the reports</a:t>
            </a:r>
          </a:p>
          <a:p>
            <a:pPr marL="609585" lvl="1" indent="0">
              <a:lnSpc>
                <a:spcPct val="70000"/>
              </a:lnSpc>
              <a:buNone/>
            </a:pPr>
            <a:r>
              <a:rPr lang="en-US" sz="4267" dirty="0">
                <a:latin typeface="Calibri"/>
                <a:ea typeface="ＭＳ Ｐゴシック" charset="0"/>
                <a:cs typeface="Calibri"/>
              </a:rPr>
              <a:t>… denied the claims</a:t>
            </a:r>
          </a:p>
          <a:p>
            <a:pPr marL="609585" lvl="1" indent="0">
              <a:lnSpc>
                <a:spcPct val="70000"/>
              </a:lnSpc>
              <a:buNone/>
            </a:pPr>
            <a:r>
              <a:rPr lang="en-US" sz="4267" dirty="0">
                <a:latin typeface="Calibri"/>
                <a:ea typeface="ＭＳ Ｐゴシック" charset="0"/>
                <a:cs typeface="Calibri"/>
              </a:rPr>
              <a:t>… denied the request</a:t>
            </a:r>
          </a:p>
          <a:p>
            <a:pPr marL="609585" lvl="1" indent="0">
              <a:lnSpc>
                <a:spcPct val="70000"/>
              </a:lnSpc>
              <a:buNone/>
            </a:pPr>
            <a:endParaRPr lang="en-US" sz="4267" dirty="0">
              <a:latin typeface="Calibri"/>
              <a:ea typeface="ＭＳ Ｐゴシック" charset="0"/>
              <a:cs typeface="Calibri"/>
            </a:endParaRPr>
          </a:p>
          <a:p>
            <a:pPr marL="609585" lvl="1" indent="0">
              <a:lnSpc>
                <a:spcPct val="70000"/>
              </a:lnSpc>
              <a:buNone/>
            </a:pPr>
            <a:r>
              <a:rPr lang="en-US" sz="4267" dirty="0">
                <a:latin typeface="Calibri"/>
                <a:ea typeface="ＭＳ Ｐゴシック" charset="0"/>
                <a:cs typeface="Calibri"/>
              </a:rPr>
              <a:t>P(“offer” | denied the) = 0</a:t>
            </a:r>
            <a:endParaRPr lang="en-US"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buFont typeface="Wingdings" charset="0"/>
              <a:buNone/>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eaLnBrk="1" hangingPunct="1">
              <a:lnSpc>
                <a:spcPct val="70000"/>
              </a:lnSpc>
            </a:pPr>
            <a:endParaRPr lang="en-US" sz="1867" dirty="0">
              <a:latin typeface="Arial" charset="0"/>
              <a:ea typeface="ＭＳ Ｐゴシック" charset="0"/>
              <a:cs typeface="ＭＳ Ｐゴシック" charset="0"/>
            </a:endParaRPr>
          </a:p>
          <a:p>
            <a:pPr marL="0" indent="0">
              <a:lnSpc>
                <a:spcPct val="70000"/>
              </a:lnSpc>
              <a:buNone/>
            </a:pPr>
            <a:endParaRPr lang="en-US" sz="1867"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6344356" y="1498600"/>
            <a:ext cx="5892800" cy="5384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4267" dirty="0">
                <a:latin typeface="Calibri"/>
                <a:ea typeface="ＭＳ Ｐゴシック" charset="0"/>
                <a:cs typeface="Calibri"/>
              </a:rPr>
              <a:t>Test set</a:t>
            </a:r>
          </a:p>
          <a:p>
            <a:pPr marL="609585" lvl="1" indent="0">
              <a:lnSpc>
                <a:spcPct val="70000"/>
              </a:lnSpc>
              <a:buNone/>
            </a:pPr>
            <a:r>
              <a:rPr lang="en-US" sz="4267" dirty="0">
                <a:latin typeface="Calibri"/>
                <a:ea typeface="ＭＳ Ｐゴシック" charset="0"/>
                <a:cs typeface="Calibri"/>
              </a:rPr>
              <a:t>… denied the offer</a:t>
            </a:r>
          </a:p>
          <a:p>
            <a:pPr marL="609585" lvl="1" indent="0">
              <a:lnSpc>
                <a:spcPct val="70000"/>
              </a:lnSpc>
              <a:buNone/>
            </a:pPr>
            <a:r>
              <a:rPr lang="en-US" sz="4267" dirty="0">
                <a:latin typeface="Calibri"/>
                <a:ea typeface="ＭＳ Ｐゴシック" charset="0"/>
                <a:cs typeface="Calibri"/>
              </a:rPr>
              <a:t>… denied the loan</a:t>
            </a:r>
          </a:p>
        </p:txBody>
      </p:sp>
    </p:spTree>
    <p:extLst>
      <p:ext uri="{BB962C8B-B14F-4D97-AF65-F5344CB8AC3E}">
        <p14:creationId xmlns:p14="http://schemas.microsoft.com/office/powerpoint/2010/main" val="339015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4117437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5791200" y="3048000"/>
            <a:ext cx="5689600" cy="2286000"/>
          </a:xfrm>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Smoothing: Add-one (Laplace) smoothing</a:t>
            </a:r>
            <a:endParaRPr lang="en-US" sz="4267"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6096000" y="1600200"/>
            <a:ext cx="5080000" cy="1524000"/>
          </a:xfrm>
        </p:spPr>
        <p:txBody>
          <a:bodyPr>
            <a:normAutofit fontScale="90000"/>
          </a:bodyPr>
          <a:lstStyle/>
          <a:p>
            <a:pPr eaLnBrk="1" hangingPunct="1"/>
            <a:br>
              <a:rPr sz="5867"/>
            </a:br>
            <a:r>
              <a:rPr lang="en-US" sz="5867"/>
              <a:t>Language Modeling</a:t>
            </a:r>
            <a:endParaRPr sz="5867"/>
          </a:p>
        </p:txBody>
      </p:sp>
    </p:spTree>
    <p:extLst>
      <p:ext uri="{BB962C8B-B14F-4D97-AF65-F5344CB8AC3E}">
        <p14:creationId xmlns:p14="http://schemas.microsoft.com/office/powerpoint/2010/main" val="744496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727200" y="0"/>
            <a:ext cx="9956800" cy="990600"/>
          </a:xfrm>
        </p:spPr>
        <p:txBody>
          <a:bodyPr/>
          <a:lstStyle/>
          <a:p>
            <a:pPr eaLnBrk="1" hangingPunct="1"/>
            <a:r>
              <a:rPr lang="en-US" sz="3200" dirty="0">
                <a:latin typeface="Arial" charset="0"/>
                <a:ea typeface="ＭＳ Ｐゴシック" charset="0"/>
                <a:cs typeface="ＭＳ Ｐゴシック" charset="0"/>
              </a:rPr>
              <a:t>The intuition of smoothing (</a:t>
            </a:r>
            <a:r>
              <a:rPr lang="en-US" sz="3200" dirty="0">
                <a:latin typeface="Arial" charset="0"/>
                <a:ea typeface="ＭＳ Ｐゴシック" charset="0"/>
                <a:cs typeface="ＭＳ Ｐゴシック" charset="0"/>
                <a:hlinkClick r:id="rId3"/>
              </a:rPr>
              <a:t>from Dan Klein</a:t>
            </a:r>
            <a:r>
              <a:rPr lang="en-US" sz="3200" dirty="0">
                <a:latin typeface="Arial" charset="0"/>
                <a:ea typeface="ＭＳ Ｐゴシック" charset="0"/>
                <a:cs typeface="ＭＳ Ｐゴシック" charset="0"/>
              </a:rPr>
              <a:t>)</a:t>
            </a:r>
          </a:p>
        </p:txBody>
      </p:sp>
      <p:sp>
        <p:nvSpPr>
          <p:cNvPr id="64514" name="Rectangle 3"/>
          <p:cNvSpPr>
            <a:spLocks noGrp="1" noChangeArrowheads="1"/>
          </p:cNvSpPr>
          <p:nvPr>
            <p:ph type="body" idx="1"/>
          </p:nvPr>
        </p:nvSpPr>
        <p:spPr>
          <a:xfrm>
            <a:off x="0" y="1342053"/>
            <a:ext cx="10972800" cy="5384800"/>
          </a:xfrm>
        </p:spPr>
        <p:txBody>
          <a:bodyPr/>
          <a:lstStyle/>
          <a:p>
            <a:pPr eaLnBrk="1" hangingPunct="1">
              <a:lnSpc>
                <a:spcPct val="70000"/>
              </a:lnSpc>
            </a:pPr>
            <a:r>
              <a:rPr lang="en-US" sz="2400" dirty="0">
                <a:latin typeface="Calibri"/>
                <a:ea typeface="ＭＳ Ｐゴシック" charset="0"/>
                <a:cs typeface="Calibri"/>
              </a:rPr>
              <a:t>When we have sparse statistics:</a:t>
            </a: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buFont typeface="Wingdings" charset="0"/>
              <a:buNone/>
            </a:pPr>
            <a:endParaRPr lang="en-US" sz="1867" dirty="0">
              <a:latin typeface="Calibri"/>
              <a:ea typeface="ＭＳ Ｐゴシック" charset="0"/>
              <a:cs typeface="Calibri"/>
            </a:endParaRPr>
          </a:p>
          <a:p>
            <a:pPr eaLnBrk="1" hangingPunct="1">
              <a:lnSpc>
                <a:spcPct val="70000"/>
              </a:lnSpc>
            </a:pPr>
            <a:r>
              <a:rPr lang="en-US" sz="2400" dirty="0">
                <a:latin typeface="Calibri"/>
                <a:ea typeface="ＭＳ Ｐゴシック" charset="0"/>
                <a:cs typeface="Calibri"/>
              </a:rPr>
              <a:t>Steal probability mass to generalize better</a:t>
            </a: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eaLnBrk="1" hangingPunct="1">
              <a:lnSpc>
                <a:spcPct val="70000"/>
              </a:lnSpc>
            </a:pPr>
            <a:endParaRPr lang="en-US" sz="1867" dirty="0">
              <a:latin typeface="Calibri"/>
              <a:ea typeface="ＭＳ Ｐゴシック" charset="0"/>
              <a:cs typeface="Calibri"/>
            </a:endParaRPr>
          </a:p>
          <a:p>
            <a:pPr marL="0" indent="0">
              <a:lnSpc>
                <a:spcPct val="70000"/>
              </a:lnSpc>
              <a:buNone/>
            </a:pPr>
            <a:endParaRPr lang="en-US" sz="1867" dirty="0">
              <a:latin typeface="Calibri"/>
              <a:ea typeface="ＭＳ Ｐゴシック" charset="0"/>
              <a:cs typeface="Calibri"/>
            </a:endParaRPr>
          </a:p>
        </p:txBody>
      </p:sp>
      <p:sp>
        <p:nvSpPr>
          <p:cNvPr id="64515" name="Text Box 4"/>
          <p:cNvSpPr txBox="1">
            <a:spLocks noChangeArrowheads="1"/>
          </p:cNvSpPr>
          <p:nvPr/>
        </p:nvSpPr>
        <p:spPr bwMode="auto">
          <a:xfrm>
            <a:off x="1828800" y="1727200"/>
            <a:ext cx="3251200" cy="2143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133" dirty="0">
                <a:latin typeface="Calibri"/>
                <a:cs typeface="Calibri"/>
              </a:rPr>
              <a:t>P(w | denied the)</a:t>
            </a:r>
          </a:p>
          <a:p>
            <a:pPr eaLnBrk="1" hangingPunct="1"/>
            <a:r>
              <a:rPr lang="en-US" sz="2133" dirty="0">
                <a:latin typeface="Calibri"/>
                <a:cs typeface="Calibri"/>
              </a:rPr>
              <a:t>  3 allegations</a:t>
            </a:r>
          </a:p>
          <a:p>
            <a:pPr eaLnBrk="1" hangingPunct="1"/>
            <a:r>
              <a:rPr lang="en-US" sz="2133" dirty="0">
                <a:latin typeface="Calibri"/>
                <a:cs typeface="Calibri"/>
              </a:rPr>
              <a:t>  2 reports</a:t>
            </a:r>
          </a:p>
          <a:p>
            <a:pPr eaLnBrk="1" hangingPunct="1"/>
            <a:r>
              <a:rPr lang="en-US" sz="2133" dirty="0">
                <a:latin typeface="Calibri"/>
                <a:cs typeface="Calibri"/>
              </a:rPr>
              <a:t>  1 claims</a:t>
            </a:r>
          </a:p>
          <a:p>
            <a:pPr eaLnBrk="1" hangingPunct="1"/>
            <a:r>
              <a:rPr lang="en-US" sz="2133" dirty="0">
                <a:latin typeface="Calibri"/>
                <a:cs typeface="Calibri"/>
              </a:rPr>
              <a:t>  1 request</a:t>
            </a:r>
          </a:p>
          <a:p>
            <a:pPr eaLnBrk="1" hangingPunct="1"/>
            <a:endParaRPr lang="en-US" sz="533" dirty="0">
              <a:latin typeface="Calibri"/>
              <a:cs typeface="Calibri"/>
            </a:endParaRPr>
          </a:p>
          <a:p>
            <a:pPr eaLnBrk="1" hangingPunct="1"/>
            <a:r>
              <a:rPr lang="en-US" sz="2133" dirty="0">
                <a:latin typeface="Calibri"/>
                <a:cs typeface="Calibri"/>
              </a:rPr>
              <a:t>  7 total</a:t>
            </a:r>
          </a:p>
        </p:txBody>
      </p:sp>
      <p:sp>
        <p:nvSpPr>
          <p:cNvPr id="64541" name="Text Box 30"/>
          <p:cNvSpPr txBox="1">
            <a:spLocks noChangeArrowheads="1"/>
          </p:cNvSpPr>
          <p:nvPr/>
        </p:nvSpPr>
        <p:spPr bwMode="auto">
          <a:xfrm>
            <a:off x="1579836" y="4254894"/>
            <a:ext cx="3251200" cy="2471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133" dirty="0">
                <a:latin typeface="Calibri"/>
                <a:cs typeface="Calibri"/>
              </a:rPr>
              <a:t>P(w | denied the)</a:t>
            </a:r>
          </a:p>
          <a:p>
            <a:pPr eaLnBrk="1" hangingPunct="1"/>
            <a:r>
              <a:rPr lang="en-US" sz="2133" dirty="0">
                <a:latin typeface="Calibri"/>
                <a:cs typeface="Calibri"/>
              </a:rPr>
              <a:t>  2.5 allegations</a:t>
            </a:r>
          </a:p>
          <a:p>
            <a:pPr eaLnBrk="1" hangingPunct="1"/>
            <a:r>
              <a:rPr lang="en-US" sz="2133" dirty="0">
                <a:latin typeface="Calibri"/>
                <a:cs typeface="Calibri"/>
              </a:rPr>
              <a:t>  1.5 reports</a:t>
            </a:r>
          </a:p>
          <a:p>
            <a:pPr eaLnBrk="1" hangingPunct="1"/>
            <a:r>
              <a:rPr lang="en-US" sz="2133" dirty="0">
                <a:latin typeface="Calibri"/>
                <a:cs typeface="Calibri"/>
              </a:rPr>
              <a:t>  0.5 claims</a:t>
            </a:r>
          </a:p>
          <a:p>
            <a:pPr eaLnBrk="1" hangingPunct="1"/>
            <a:r>
              <a:rPr lang="en-US" sz="2133" dirty="0">
                <a:latin typeface="Calibri"/>
                <a:cs typeface="Calibri"/>
              </a:rPr>
              <a:t>  0.5 request</a:t>
            </a:r>
          </a:p>
          <a:p>
            <a:pPr eaLnBrk="1" hangingPunct="1"/>
            <a:r>
              <a:rPr lang="en-US" sz="2133" dirty="0">
                <a:latin typeface="Calibri"/>
                <a:cs typeface="Calibri"/>
              </a:rPr>
              <a:t>  </a:t>
            </a:r>
            <a:r>
              <a:rPr lang="en-US" sz="2133" dirty="0">
                <a:solidFill>
                  <a:srgbClr val="CC0000"/>
                </a:solidFill>
                <a:latin typeface="Calibri"/>
                <a:cs typeface="Calibri"/>
              </a:rPr>
              <a:t>2 other</a:t>
            </a:r>
          </a:p>
          <a:p>
            <a:pPr eaLnBrk="1" hangingPunct="1"/>
            <a:endParaRPr lang="en-US" sz="533" dirty="0">
              <a:latin typeface="Calibri"/>
              <a:cs typeface="Calibri"/>
            </a:endParaRPr>
          </a:p>
          <a:p>
            <a:pPr eaLnBrk="1" hangingPunct="1"/>
            <a:r>
              <a:rPr lang="en-US" sz="2133" dirty="0">
                <a:latin typeface="Calibri"/>
                <a:cs typeface="Calibri"/>
              </a:rPr>
              <a:t>  7 total</a:t>
            </a:r>
          </a:p>
        </p:txBody>
      </p:sp>
      <p:sp>
        <p:nvSpPr>
          <p:cNvPr id="41" name="Rectangle 14"/>
          <p:cNvSpPr>
            <a:spLocks noChangeArrowheads="1"/>
          </p:cNvSpPr>
          <p:nvPr/>
        </p:nvSpPr>
        <p:spPr bwMode="auto">
          <a:xfrm>
            <a:off x="6197600" y="1320800"/>
            <a:ext cx="5283200" cy="2235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42" name="Rectangle 15"/>
          <p:cNvSpPr>
            <a:spLocks noChangeArrowheads="1"/>
          </p:cNvSpPr>
          <p:nvPr/>
        </p:nvSpPr>
        <p:spPr bwMode="auto">
          <a:xfrm rot="16200000">
            <a:off x="5638800" y="2286000"/>
            <a:ext cx="20320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allegations</a:t>
            </a:r>
          </a:p>
        </p:txBody>
      </p:sp>
      <p:sp>
        <p:nvSpPr>
          <p:cNvPr id="43" name="Rectangle 16"/>
          <p:cNvSpPr>
            <a:spLocks noChangeArrowheads="1"/>
          </p:cNvSpPr>
          <p:nvPr/>
        </p:nvSpPr>
        <p:spPr bwMode="auto">
          <a:xfrm rot="16200000">
            <a:off x="6553200" y="2590800"/>
            <a:ext cx="14224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reports</a:t>
            </a:r>
          </a:p>
        </p:txBody>
      </p:sp>
      <p:sp>
        <p:nvSpPr>
          <p:cNvPr id="44" name="Rectangle 17"/>
          <p:cNvSpPr>
            <a:spLocks noChangeArrowheads="1"/>
          </p:cNvSpPr>
          <p:nvPr/>
        </p:nvSpPr>
        <p:spPr bwMode="auto">
          <a:xfrm rot="16200000">
            <a:off x="7467600" y="2895600"/>
            <a:ext cx="8128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claims</a:t>
            </a:r>
          </a:p>
        </p:txBody>
      </p:sp>
      <p:sp>
        <p:nvSpPr>
          <p:cNvPr id="45" name="Text Box 18"/>
          <p:cNvSpPr txBox="1">
            <a:spLocks noChangeArrowheads="1"/>
          </p:cNvSpPr>
          <p:nvPr/>
        </p:nvSpPr>
        <p:spPr bwMode="auto">
          <a:xfrm rot="16200000">
            <a:off x="8462433" y="2573135"/>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attack</a:t>
            </a:r>
          </a:p>
        </p:txBody>
      </p:sp>
      <p:sp>
        <p:nvSpPr>
          <p:cNvPr id="46" name="Rectangle 19"/>
          <p:cNvSpPr>
            <a:spLocks noChangeArrowheads="1"/>
          </p:cNvSpPr>
          <p:nvPr/>
        </p:nvSpPr>
        <p:spPr bwMode="auto">
          <a:xfrm rot="16200000">
            <a:off x="8077200" y="2895600"/>
            <a:ext cx="812800" cy="508000"/>
          </a:xfrm>
          <a:prstGeom prst="rect">
            <a:avLst/>
          </a:prstGeom>
          <a:solidFill>
            <a:schemeClr val="accent1"/>
          </a:solidFill>
          <a:ln w="9525">
            <a:solidFill>
              <a:schemeClr val="tx1"/>
            </a:solidFill>
            <a:miter lim="800000"/>
            <a:headEnd/>
            <a:tailEnd/>
          </a:ln>
        </p:spPr>
        <p:txBody>
          <a:bodyPr wrap="none" anchor="ctr"/>
          <a:lstStyle/>
          <a:p>
            <a:pPr algn="ctr"/>
            <a:r>
              <a:rPr lang="en-US" sz="1600"/>
              <a:t>request</a:t>
            </a:r>
          </a:p>
        </p:txBody>
      </p:sp>
      <p:sp>
        <p:nvSpPr>
          <p:cNvPr id="47" name="Text Box 20"/>
          <p:cNvSpPr txBox="1">
            <a:spLocks noChangeArrowheads="1"/>
          </p:cNvSpPr>
          <p:nvPr/>
        </p:nvSpPr>
        <p:spPr bwMode="auto">
          <a:xfrm rot="16200000">
            <a:off x="8970433" y="2583718"/>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man</a:t>
            </a:r>
          </a:p>
        </p:txBody>
      </p:sp>
      <p:sp>
        <p:nvSpPr>
          <p:cNvPr id="48" name="Text Box 21"/>
          <p:cNvSpPr txBox="1">
            <a:spLocks noChangeArrowheads="1"/>
          </p:cNvSpPr>
          <p:nvPr/>
        </p:nvSpPr>
        <p:spPr bwMode="auto">
          <a:xfrm rot="16200000">
            <a:off x="9478433" y="2583719"/>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outcome</a:t>
            </a:r>
          </a:p>
        </p:txBody>
      </p:sp>
      <p:sp>
        <p:nvSpPr>
          <p:cNvPr id="49" name="Text Box 22"/>
          <p:cNvSpPr txBox="1">
            <a:spLocks noChangeArrowheads="1"/>
          </p:cNvSpPr>
          <p:nvPr/>
        </p:nvSpPr>
        <p:spPr bwMode="auto">
          <a:xfrm>
            <a:off x="10566400" y="2641600"/>
            <a:ext cx="711200" cy="748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267"/>
              <a:t>…</a:t>
            </a:r>
          </a:p>
        </p:txBody>
      </p:sp>
      <p:sp>
        <p:nvSpPr>
          <p:cNvPr id="50" name="Rectangle 5"/>
          <p:cNvSpPr>
            <a:spLocks noChangeArrowheads="1"/>
          </p:cNvSpPr>
          <p:nvPr/>
        </p:nvSpPr>
        <p:spPr bwMode="auto">
          <a:xfrm>
            <a:off x="6197600" y="4267200"/>
            <a:ext cx="5283200" cy="2235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51" name="Rectangle 6"/>
          <p:cNvSpPr>
            <a:spLocks noChangeArrowheads="1"/>
          </p:cNvSpPr>
          <p:nvPr/>
        </p:nvSpPr>
        <p:spPr bwMode="auto">
          <a:xfrm rot="16200000">
            <a:off x="5638800" y="5232400"/>
            <a:ext cx="20320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allegations</a:t>
            </a:r>
          </a:p>
        </p:txBody>
      </p:sp>
      <p:sp>
        <p:nvSpPr>
          <p:cNvPr id="52" name="Rectangle 7"/>
          <p:cNvSpPr>
            <a:spLocks noChangeArrowheads="1"/>
          </p:cNvSpPr>
          <p:nvPr/>
        </p:nvSpPr>
        <p:spPr bwMode="auto">
          <a:xfrm rot="16200000">
            <a:off x="6553200" y="5537200"/>
            <a:ext cx="14224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867"/>
          </a:p>
        </p:txBody>
      </p:sp>
      <p:sp>
        <p:nvSpPr>
          <p:cNvPr id="53" name="Rectangle 8"/>
          <p:cNvSpPr>
            <a:spLocks noChangeArrowheads="1"/>
          </p:cNvSpPr>
          <p:nvPr/>
        </p:nvSpPr>
        <p:spPr bwMode="auto">
          <a:xfrm rot="16200000">
            <a:off x="7467600" y="5842000"/>
            <a:ext cx="8128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867"/>
          </a:p>
        </p:txBody>
      </p:sp>
      <p:sp>
        <p:nvSpPr>
          <p:cNvPr id="54" name="Text Box 9"/>
          <p:cNvSpPr txBox="1">
            <a:spLocks noChangeArrowheads="1"/>
          </p:cNvSpPr>
          <p:nvPr/>
        </p:nvSpPr>
        <p:spPr bwMode="auto">
          <a:xfrm rot="16200000">
            <a:off x="8360833" y="5428518"/>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attack</a:t>
            </a:r>
          </a:p>
        </p:txBody>
      </p:sp>
      <p:sp>
        <p:nvSpPr>
          <p:cNvPr id="55" name="Rectangle 10"/>
          <p:cNvSpPr>
            <a:spLocks noChangeArrowheads="1"/>
          </p:cNvSpPr>
          <p:nvPr/>
        </p:nvSpPr>
        <p:spPr bwMode="auto">
          <a:xfrm rot="16200000">
            <a:off x="8077200" y="5842000"/>
            <a:ext cx="8128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600"/>
          </a:p>
        </p:txBody>
      </p:sp>
      <p:sp>
        <p:nvSpPr>
          <p:cNvPr id="56" name="Text Box 11"/>
          <p:cNvSpPr txBox="1">
            <a:spLocks noChangeArrowheads="1"/>
          </p:cNvSpPr>
          <p:nvPr/>
        </p:nvSpPr>
        <p:spPr bwMode="auto">
          <a:xfrm rot="16200000">
            <a:off x="8911167" y="5428518"/>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man</a:t>
            </a:r>
          </a:p>
        </p:txBody>
      </p:sp>
      <p:sp>
        <p:nvSpPr>
          <p:cNvPr id="57" name="Text Box 12"/>
          <p:cNvSpPr txBox="1">
            <a:spLocks noChangeArrowheads="1"/>
          </p:cNvSpPr>
          <p:nvPr/>
        </p:nvSpPr>
        <p:spPr bwMode="auto">
          <a:xfrm rot="16200000">
            <a:off x="9520767" y="5428519"/>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outcome</a:t>
            </a:r>
          </a:p>
        </p:txBody>
      </p:sp>
      <p:sp>
        <p:nvSpPr>
          <p:cNvPr id="58" name="Text Box 13"/>
          <p:cNvSpPr txBox="1">
            <a:spLocks noChangeArrowheads="1"/>
          </p:cNvSpPr>
          <p:nvPr/>
        </p:nvSpPr>
        <p:spPr bwMode="auto">
          <a:xfrm>
            <a:off x="10566400" y="5588000"/>
            <a:ext cx="711200" cy="748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267"/>
              <a:t>…</a:t>
            </a:r>
          </a:p>
        </p:txBody>
      </p:sp>
      <p:sp>
        <p:nvSpPr>
          <p:cNvPr id="59" name="Rectangle 23"/>
          <p:cNvSpPr>
            <a:spLocks noChangeArrowheads="1"/>
          </p:cNvSpPr>
          <p:nvPr/>
        </p:nvSpPr>
        <p:spPr bwMode="auto">
          <a:xfrm rot="16200000">
            <a:off x="5791200" y="5384800"/>
            <a:ext cx="1727200" cy="508000"/>
          </a:xfrm>
          <a:prstGeom prst="rect">
            <a:avLst/>
          </a:prstGeom>
          <a:solidFill>
            <a:srgbClr val="FF9999"/>
          </a:solidFill>
          <a:ln w="9525">
            <a:solidFill>
              <a:schemeClr val="tx1"/>
            </a:solidFill>
            <a:miter lim="800000"/>
            <a:headEnd/>
            <a:tailEnd/>
          </a:ln>
        </p:spPr>
        <p:txBody>
          <a:bodyPr wrap="none" anchor="ctr"/>
          <a:lstStyle/>
          <a:p>
            <a:pPr algn="ctr"/>
            <a:r>
              <a:rPr lang="en-US" sz="1867"/>
              <a:t>allegations</a:t>
            </a:r>
          </a:p>
        </p:txBody>
      </p:sp>
      <p:sp>
        <p:nvSpPr>
          <p:cNvPr id="60" name="Rectangle 24"/>
          <p:cNvSpPr>
            <a:spLocks noChangeArrowheads="1"/>
          </p:cNvSpPr>
          <p:nvPr/>
        </p:nvSpPr>
        <p:spPr bwMode="auto">
          <a:xfrm rot="16200000">
            <a:off x="6705600" y="5689600"/>
            <a:ext cx="1117600" cy="508000"/>
          </a:xfrm>
          <a:prstGeom prst="rect">
            <a:avLst/>
          </a:prstGeom>
          <a:solidFill>
            <a:srgbClr val="FF9999"/>
          </a:solidFill>
          <a:ln w="9525">
            <a:solidFill>
              <a:schemeClr val="tx1"/>
            </a:solidFill>
            <a:miter lim="800000"/>
            <a:headEnd/>
            <a:tailEnd/>
          </a:ln>
        </p:spPr>
        <p:txBody>
          <a:bodyPr wrap="none" anchor="ctr"/>
          <a:lstStyle/>
          <a:p>
            <a:pPr algn="ctr"/>
            <a:r>
              <a:rPr lang="en-US" sz="1867"/>
              <a:t>reports</a:t>
            </a:r>
          </a:p>
        </p:txBody>
      </p:sp>
      <p:sp>
        <p:nvSpPr>
          <p:cNvPr id="61" name="Rectangle 25"/>
          <p:cNvSpPr>
            <a:spLocks noChangeArrowheads="1"/>
          </p:cNvSpPr>
          <p:nvPr/>
        </p:nvSpPr>
        <p:spPr bwMode="auto">
          <a:xfrm rot="16200000">
            <a:off x="7569200" y="5943600"/>
            <a:ext cx="609600" cy="508000"/>
          </a:xfrm>
          <a:prstGeom prst="rect">
            <a:avLst/>
          </a:prstGeom>
          <a:solidFill>
            <a:srgbClr val="FF9999"/>
          </a:solidFill>
          <a:ln w="9525">
            <a:solidFill>
              <a:schemeClr val="tx1"/>
            </a:solidFill>
            <a:miter lim="800000"/>
            <a:headEnd/>
            <a:tailEnd/>
          </a:ln>
        </p:spPr>
        <p:txBody>
          <a:bodyPr wrap="none" anchor="ctr"/>
          <a:lstStyle/>
          <a:p>
            <a:pPr algn="ctr"/>
            <a:r>
              <a:rPr lang="en-US" sz="1600"/>
              <a:t>claims</a:t>
            </a:r>
          </a:p>
        </p:txBody>
      </p:sp>
      <p:sp>
        <p:nvSpPr>
          <p:cNvPr id="62" name="Rectangle 26"/>
          <p:cNvSpPr>
            <a:spLocks noChangeArrowheads="1"/>
          </p:cNvSpPr>
          <p:nvPr/>
        </p:nvSpPr>
        <p:spPr bwMode="auto">
          <a:xfrm rot="16200000">
            <a:off x="8178800" y="5943600"/>
            <a:ext cx="609600" cy="508000"/>
          </a:xfrm>
          <a:prstGeom prst="rect">
            <a:avLst/>
          </a:prstGeom>
          <a:solidFill>
            <a:srgbClr val="FF9999"/>
          </a:solidFill>
          <a:ln w="9525">
            <a:solidFill>
              <a:schemeClr val="tx1"/>
            </a:solidFill>
            <a:miter lim="800000"/>
            <a:headEnd/>
            <a:tailEnd/>
          </a:ln>
        </p:spPr>
        <p:txBody>
          <a:bodyPr wrap="none" anchor="ctr"/>
          <a:lstStyle/>
          <a:p>
            <a:pPr algn="ctr"/>
            <a:r>
              <a:rPr lang="en-US" sz="1333"/>
              <a:t>request</a:t>
            </a:r>
          </a:p>
        </p:txBody>
      </p:sp>
      <p:sp>
        <p:nvSpPr>
          <p:cNvPr id="63" name="Rectangle 27"/>
          <p:cNvSpPr>
            <a:spLocks noChangeArrowheads="1"/>
          </p:cNvSpPr>
          <p:nvPr/>
        </p:nvSpPr>
        <p:spPr bwMode="auto">
          <a:xfrm rot="16200000">
            <a:off x="9042400" y="61976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
        <p:nvSpPr>
          <p:cNvPr id="64" name="Rectangle 28"/>
          <p:cNvSpPr>
            <a:spLocks noChangeArrowheads="1"/>
          </p:cNvSpPr>
          <p:nvPr/>
        </p:nvSpPr>
        <p:spPr bwMode="auto">
          <a:xfrm rot="16200000">
            <a:off x="9652000" y="61976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
        <p:nvSpPr>
          <p:cNvPr id="65" name="Rectangle 29"/>
          <p:cNvSpPr>
            <a:spLocks noChangeArrowheads="1"/>
          </p:cNvSpPr>
          <p:nvPr/>
        </p:nvSpPr>
        <p:spPr bwMode="auto">
          <a:xfrm rot="16200000">
            <a:off x="10261600" y="61976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Tree>
    <p:extLst>
      <p:ext uri="{BB962C8B-B14F-4D97-AF65-F5344CB8AC3E}">
        <p14:creationId xmlns:p14="http://schemas.microsoft.com/office/powerpoint/2010/main" val="935606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438400" y="4147"/>
            <a:ext cx="9550400" cy="1291253"/>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normAutofit fontScale="92500"/>
          </a:bodyPr>
          <a:lstStyle/>
          <a:p>
            <a:pPr eaLnBrk="1" hangingPunct="1"/>
            <a:r>
              <a:rPr lang="en-US" sz="3733" dirty="0">
                <a:latin typeface="Calibri" charset="0"/>
              </a:rPr>
              <a:t>Also called Laplace smoothing</a:t>
            </a:r>
          </a:p>
          <a:p>
            <a:pPr eaLnBrk="1" hangingPunct="1"/>
            <a:r>
              <a:rPr lang="en-US" sz="3733" dirty="0">
                <a:latin typeface="Calibri" charset="0"/>
              </a:rPr>
              <a:t>Pretend we saw each word one more time than we did</a:t>
            </a:r>
          </a:p>
          <a:p>
            <a:pPr eaLnBrk="1" hangingPunct="1"/>
            <a:r>
              <a:rPr lang="en-US" sz="3733" dirty="0">
                <a:latin typeface="Calibri" charset="0"/>
              </a:rPr>
              <a:t>Just add one to all the counts!</a:t>
            </a:r>
          </a:p>
          <a:p>
            <a:pPr eaLnBrk="1" hangingPunct="1"/>
            <a:endParaRPr lang="en-US" sz="3733" dirty="0">
              <a:latin typeface="Calibri" charset="0"/>
            </a:endParaRPr>
          </a:p>
          <a:p>
            <a:pPr eaLnBrk="1" hangingPunct="1"/>
            <a:r>
              <a:rPr lang="en-US" sz="3733" dirty="0">
                <a:latin typeface="Calibri" charset="0"/>
              </a:rPr>
              <a:t>MLE estimate:</a:t>
            </a:r>
          </a:p>
          <a:p>
            <a:pPr eaLnBrk="1" hangingPunct="1"/>
            <a:endParaRPr lang="en-US" sz="3733" dirty="0">
              <a:latin typeface="Calibri" charset="0"/>
            </a:endParaRPr>
          </a:p>
          <a:p>
            <a:pPr eaLnBrk="1" hangingPunct="1"/>
            <a:r>
              <a:rPr lang="en-US" sz="3733" dirty="0">
                <a:latin typeface="Calibri" charset="0"/>
              </a:rPr>
              <a:t>Add-1 estimate:</a:t>
            </a:r>
          </a:p>
          <a:p>
            <a:pPr eaLnBrk="1" hangingPunct="1"/>
            <a:endParaRPr lang="en-US" sz="3733" dirty="0">
              <a:latin typeface="Calibri" charset="0"/>
            </a:endParaRPr>
          </a:p>
        </p:txBody>
      </p:sp>
      <p:graphicFrame>
        <p:nvGraphicFramePr>
          <p:cNvPr id="9" name="Object 4"/>
          <p:cNvGraphicFramePr>
            <a:graphicFrameLocks noChangeAspect="1"/>
          </p:cNvGraphicFramePr>
          <p:nvPr/>
        </p:nvGraphicFramePr>
        <p:xfrm>
          <a:off x="5384800" y="3829050"/>
          <a:ext cx="4961467" cy="1327151"/>
        </p:xfrm>
        <a:graphic>
          <a:graphicData uri="http://schemas.openxmlformats.org/presentationml/2006/ole">
            <mc:AlternateContent xmlns:mc="http://schemas.openxmlformats.org/markup-compatibility/2006">
              <mc:Choice xmlns:v="urn:schemas-microsoft-com:vml" Requires="v">
                <p:oleObj name="Equation" r:id="rId3" imgW="1612900" imgH="431800" progId="Equation.3">
                  <p:embed/>
                </p:oleObj>
              </mc:Choice>
              <mc:Fallback>
                <p:oleObj name="Equation" r:id="rId3" imgW="1612900" imgH="431800" progId="Equation.3">
                  <p:embed/>
                  <p:pic>
                    <p:nvPicPr>
                      <p:cNvPr id="9" name="Object 4"/>
                      <p:cNvPicPr>
                        <a:picLocks noChangeAspect="1" noChangeArrowheads="1"/>
                      </p:cNvPicPr>
                      <p:nvPr/>
                    </p:nvPicPr>
                    <p:blipFill>
                      <a:blip r:embed="rId4"/>
                      <a:srcRect/>
                      <a:stretch>
                        <a:fillRect/>
                      </a:stretch>
                    </p:blipFill>
                    <p:spPr bwMode="auto">
                      <a:xfrm>
                        <a:off x="5384800" y="3829050"/>
                        <a:ext cx="4961467" cy="1327151"/>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nvGraphicFramePr>
        <p:xfrm>
          <a:off x="5228167" y="5454651"/>
          <a:ext cx="5666317" cy="1327149"/>
        </p:xfrm>
        <a:graphic>
          <a:graphicData uri="http://schemas.openxmlformats.org/presentationml/2006/ole">
            <mc:AlternateContent xmlns:mc="http://schemas.openxmlformats.org/markup-compatibility/2006">
              <mc:Choice xmlns:v="urn:schemas-microsoft-com:vml" Requires="v">
                <p:oleObj name="Equation" r:id="rId5" imgW="1841500" imgH="431800" progId="Equation.3">
                  <p:embed/>
                </p:oleObj>
              </mc:Choice>
              <mc:Fallback>
                <p:oleObj name="Equation" r:id="rId5" imgW="1841500" imgH="431800" progId="Equation.3">
                  <p:embed/>
                  <p:pic>
                    <p:nvPicPr>
                      <p:cNvPr id="10" name="Object 4"/>
                      <p:cNvPicPr>
                        <a:picLocks noChangeAspect="1" noChangeArrowheads="1"/>
                      </p:cNvPicPr>
                      <p:nvPr/>
                    </p:nvPicPr>
                    <p:blipFill>
                      <a:blip r:embed="rId6"/>
                      <a:srcRect/>
                      <a:stretch>
                        <a:fillRect/>
                      </a:stretch>
                    </p:blipFill>
                    <p:spPr bwMode="auto">
                      <a:xfrm>
                        <a:off x="5228167" y="5454651"/>
                        <a:ext cx="5666317" cy="13271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6836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406400" y="1701800"/>
            <a:ext cx="11379200" cy="4876800"/>
          </a:xfrm>
        </p:spPr>
        <p:txBody>
          <a:bodyPr/>
          <a:lstStyle/>
          <a:p>
            <a:pPr eaLnBrk="1" hangingPunct="1"/>
            <a:r>
              <a:rPr lang="en-US" sz="2667"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sz="2667" dirty="0">
                <a:latin typeface="Calibri" charset="0"/>
              </a:rPr>
              <a:t>Suppose the word “bagel” occurs 400 times in a corpus of a million words</a:t>
            </a:r>
          </a:p>
          <a:p>
            <a:pPr eaLnBrk="1" hangingPunct="1"/>
            <a:r>
              <a:rPr lang="en-US" sz="2667" dirty="0">
                <a:latin typeface="Calibri" charset="0"/>
              </a:rPr>
              <a:t>What is the probability that a random word from some other text will be “bagel”?</a:t>
            </a:r>
          </a:p>
          <a:p>
            <a:pPr eaLnBrk="1" hangingPunct="1"/>
            <a:r>
              <a:rPr lang="en-US" sz="2667" dirty="0">
                <a:latin typeface="Calibri" charset="0"/>
              </a:rPr>
              <a:t>MLE estimate is 400/1,000,000 = .0004</a:t>
            </a:r>
          </a:p>
          <a:p>
            <a:r>
              <a:rPr lang="en-US" sz="2933"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3200" dirty="0">
              <a:latin typeface="Calibri" charset="0"/>
            </a:endParaRPr>
          </a:p>
        </p:txBody>
      </p:sp>
    </p:spTree>
    <p:extLst>
      <p:ext uri="{BB962C8B-B14F-4D97-AF65-F5344CB8AC3E}">
        <p14:creationId xmlns:p14="http://schemas.microsoft.com/office/powerpoint/2010/main" val="389074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Berkeley Restaurant Corpus: Laplace smoothed bigram counts</a:t>
            </a:r>
          </a:p>
        </p:txBody>
      </p:sp>
      <p:pic>
        <p:nvPicPr>
          <p:cNvPr id="5" name="Picture 4" descr="addone4"/>
          <p:cNvPicPr>
            <a:picLocks noChangeAspect="1" noChangeArrowheads="1"/>
          </p:cNvPicPr>
          <p:nvPr/>
        </p:nvPicPr>
        <p:blipFill>
          <a:blip r:embed="rId3"/>
          <a:srcRect/>
          <a:stretch>
            <a:fillRect/>
          </a:stretch>
        </p:blipFill>
        <p:spPr bwMode="auto">
          <a:xfrm>
            <a:off x="0" y="2108200"/>
            <a:ext cx="12327467" cy="4385733"/>
          </a:xfrm>
          <a:prstGeom prst="rect">
            <a:avLst/>
          </a:prstGeom>
          <a:noFill/>
          <a:ln w="9525">
            <a:noFill/>
            <a:miter lim="800000"/>
            <a:headEnd/>
            <a:tailEnd/>
          </a:ln>
        </p:spPr>
      </p:pic>
    </p:spTree>
    <p:extLst>
      <p:ext uri="{BB962C8B-B14F-4D97-AF65-F5344CB8AC3E}">
        <p14:creationId xmlns:p14="http://schemas.microsoft.com/office/powerpoint/2010/main" val="1767841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Laplace-smoothed bigrams</a:t>
            </a:r>
          </a:p>
        </p:txBody>
      </p:sp>
      <p:pic>
        <p:nvPicPr>
          <p:cNvPr id="6" name="Picture 4" descr="addone6"/>
          <p:cNvPicPr>
            <a:picLocks noChangeAspect="1" noChangeArrowheads="1"/>
          </p:cNvPicPr>
          <p:nvPr/>
        </p:nvPicPr>
        <p:blipFill>
          <a:blip r:embed="rId3"/>
          <a:srcRect/>
          <a:stretch>
            <a:fillRect/>
          </a:stretch>
        </p:blipFill>
        <p:spPr bwMode="auto">
          <a:xfrm>
            <a:off x="2032000" y="1763347"/>
            <a:ext cx="7315200" cy="1564052"/>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406401" y="3530601"/>
            <a:ext cx="11424673" cy="3084265"/>
          </a:xfrm>
          <a:prstGeom prst="rect">
            <a:avLst/>
          </a:prstGeom>
          <a:noFill/>
          <a:ln w="9525">
            <a:noFill/>
            <a:miter lim="800000"/>
            <a:headEnd/>
            <a:tailEnd/>
          </a:ln>
        </p:spPr>
      </p:pic>
    </p:spTree>
    <p:extLst>
      <p:ext uri="{BB962C8B-B14F-4D97-AF65-F5344CB8AC3E}">
        <p14:creationId xmlns:p14="http://schemas.microsoft.com/office/powerpoint/2010/main" val="2931571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1828800" y="76200"/>
            <a:ext cx="9956800" cy="990600"/>
          </a:xfrm>
        </p:spPr>
        <p:txBody>
          <a:bodyPr/>
          <a:lstStyle/>
          <a:p>
            <a:pPr eaLnBrk="1" hangingPunct="1"/>
            <a:r>
              <a:rPr lang="en-US" dirty="0">
                <a:latin typeface="Arial" charset="0"/>
                <a:ea typeface="ＭＳ Ｐゴシック" charset="0"/>
                <a:cs typeface="ＭＳ Ｐゴシック" charset="0"/>
              </a:rPr>
              <a:t>Reconstituted counts</a:t>
            </a:r>
          </a:p>
        </p:txBody>
      </p:sp>
      <p:pic>
        <p:nvPicPr>
          <p:cNvPr id="6" name="Picture 4" descr="addone8"/>
          <p:cNvPicPr>
            <a:picLocks noChangeAspect="1" noChangeArrowheads="1"/>
          </p:cNvPicPr>
          <p:nvPr/>
        </p:nvPicPr>
        <p:blipFill>
          <a:blip r:embed="rId3"/>
          <a:srcRect/>
          <a:stretch>
            <a:fillRect/>
          </a:stretch>
        </p:blipFill>
        <p:spPr bwMode="auto">
          <a:xfrm>
            <a:off x="2032000" y="1498600"/>
            <a:ext cx="7621131" cy="1362685"/>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406400" y="3102033"/>
            <a:ext cx="11379200" cy="3797017"/>
          </a:xfrm>
          <a:prstGeom prst="rect">
            <a:avLst/>
          </a:prstGeom>
          <a:noFill/>
          <a:ln w="9525">
            <a:noFill/>
            <a:miter lim="800000"/>
            <a:headEnd/>
            <a:tailEnd/>
          </a:ln>
        </p:spPr>
      </p:pic>
    </p:spTree>
    <p:extLst>
      <p:ext uri="{BB962C8B-B14F-4D97-AF65-F5344CB8AC3E}">
        <p14:creationId xmlns:p14="http://schemas.microsoft.com/office/powerpoint/2010/main" val="41834779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828800" y="35017"/>
            <a:ext cx="9956800" cy="990600"/>
          </a:xfrm>
        </p:spPr>
        <p:txBody>
          <a:bodyPr/>
          <a:lstStyle/>
          <a:p>
            <a:pPr eaLnBrk="1" hangingPunct="1"/>
            <a:r>
              <a:rPr lang="en-US" dirty="0">
                <a:latin typeface="Arial" charset="0"/>
                <a:ea typeface="ＭＳ Ｐゴシック" charset="0"/>
                <a:cs typeface="ＭＳ Ｐゴシック" charset="0"/>
              </a:rPr>
              <a:t>Compare with raw bigram counts</a:t>
            </a:r>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9923" y="1092200"/>
            <a:ext cx="8209677" cy="294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2540000" y="4010237"/>
            <a:ext cx="8534400" cy="2847763"/>
          </a:xfrm>
          <a:prstGeom prst="rect">
            <a:avLst/>
          </a:prstGeom>
          <a:noFill/>
          <a:ln w="9525">
            <a:noFill/>
            <a:miter lim="800000"/>
            <a:headEnd/>
            <a:tailEnd/>
          </a:ln>
        </p:spPr>
      </p:pic>
    </p:spTree>
    <p:extLst>
      <p:ext uri="{BB962C8B-B14F-4D97-AF65-F5344CB8AC3E}">
        <p14:creationId xmlns:p14="http://schemas.microsoft.com/office/powerpoint/2010/main" val="3463271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EFE1-2506-9546-890C-E91DB1736B99}"/>
              </a:ext>
            </a:extLst>
          </p:cNvPr>
          <p:cNvSpPr>
            <a:spLocks noGrp="1"/>
          </p:cNvSpPr>
          <p:nvPr>
            <p:ph type="title"/>
          </p:nvPr>
        </p:nvSpPr>
        <p:spPr/>
        <p:txBody>
          <a:bodyPr/>
          <a:lstStyle/>
          <a:p>
            <a:r>
              <a:rPr lang="en-US" dirty="0" err="1"/>
              <a:t>Cheaha</a:t>
            </a:r>
            <a:r>
              <a:rPr lang="en-US" dirty="0"/>
              <a:t> Home Directory</a:t>
            </a:r>
          </a:p>
        </p:txBody>
      </p:sp>
      <p:pic>
        <p:nvPicPr>
          <p:cNvPr id="4" name="Content Placeholder 3">
            <a:extLst>
              <a:ext uri="{FF2B5EF4-FFF2-40B4-BE49-F238E27FC236}">
                <a16:creationId xmlns:a16="http://schemas.microsoft.com/office/drawing/2014/main" id="{85645C9D-2926-7F40-B079-D48AC377A7F5}"/>
              </a:ext>
            </a:extLst>
          </p:cNvPr>
          <p:cNvPicPr>
            <a:picLocks noGrp="1" noChangeAspect="1"/>
          </p:cNvPicPr>
          <p:nvPr>
            <p:ph idx="1"/>
          </p:nvPr>
        </p:nvPicPr>
        <p:blipFill>
          <a:blip r:embed="rId2"/>
          <a:stretch>
            <a:fillRect/>
          </a:stretch>
        </p:blipFill>
        <p:spPr>
          <a:xfrm>
            <a:off x="838200" y="1935245"/>
            <a:ext cx="10515600" cy="4132097"/>
          </a:xfrm>
          <a:prstGeom prst="rect">
            <a:avLst/>
          </a:prstGeom>
        </p:spPr>
      </p:pic>
    </p:spTree>
    <p:extLst>
      <p:ext uri="{BB962C8B-B14F-4D97-AF65-F5344CB8AC3E}">
        <p14:creationId xmlns:p14="http://schemas.microsoft.com/office/powerpoint/2010/main" val="907297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3200" dirty="0">
                <a:latin typeface="Calibri" charset="0"/>
              </a:rPr>
              <a:t>So add-1 isn’t used for N-grams: </a:t>
            </a:r>
          </a:p>
          <a:p>
            <a:pPr lvl="1"/>
            <a:r>
              <a:rPr lang="en-US" sz="2667" dirty="0">
                <a:latin typeface="Calibri" charset="0"/>
              </a:rPr>
              <a:t>We’ll see better methods</a:t>
            </a:r>
          </a:p>
          <a:p>
            <a:pPr eaLnBrk="1" hangingPunct="1"/>
            <a:r>
              <a:rPr lang="en-US" sz="3200" dirty="0">
                <a:latin typeface="Calibri" charset="0"/>
              </a:rPr>
              <a:t>But add-1 is used to smooth other NLP models</a:t>
            </a:r>
          </a:p>
          <a:p>
            <a:pPr lvl="1"/>
            <a:r>
              <a:rPr lang="en-US" sz="3200" dirty="0">
                <a:latin typeface="Calibri" charset="0"/>
              </a:rPr>
              <a:t>For text classification </a:t>
            </a:r>
          </a:p>
          <a:p>
            <a:pPr lvl="1" eaLnBrk="1" hangingPunct="1"/>
            <a:r>
              <a:rPr lang="en-US" sz="3200" dirty="0">
                <a:latin typeface="Calibri" charset="0"/>
              </a:rPr>
              <a:t>In domains where the number of zeros isn’t so huge.</a:t>
            </a:r>
          </a:p>
        </p:txBody>
      </p:sp>
    </p:spTree>
    <p:extLst>
      <p:ext uri="{BB962C8B-B14F-4D97-AF65-F5344CB8AC3E}">
        <p14:creationId xmlns:p14="http://schemas.microsoft.com/office/powerpoint/2010/main" val="176541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D0A2-1017-3B4A-AD42-BC37F61F5165}"/>
              </a:ext>
            </a:extLst>
          </p:cNvPr>
          <p:cNvSpPr>
            <a:spLocks noGrp="1"/>
          </p:cNvSpPr>
          <p:nvPr>
            <p:ph type="title"/>
          </p:nvPr>
        </p:nvSpPr>
        <p:spPr/>
        <p:txBody>
          <a:bodyPr/>
          <a:lstStyle/>
          <a:p>
            <a:r>
              <a:rPr lang="en-US" dirty="0"/>
              <a:t>Language Model</a:t>
            </a:r>
          </a:p>
        </p:txBody>
      </p:sp>
      <p:sp>
        <p:nvSpPr>
          <p:cNvPr id="3" name="Content Placeholder 2">
            <a:extLst>
              <a:ext uri="{FF2B5EF4-FFF2-40B4-BE49-F238E27FC236}">
                <a16:creationId xmlns:a16="http://schemas.microsoft.com/office/drawing/2014/main" id="{7CDDC25B-5737-9C4F-A85B-06AF2AABF809}"/>
              </a:ext>
            </a:extLst>
          </p:cNvPr>
          <p:cNvSpPr>
            <a:spLocks noGrp="1"/>
          </p:cNvSpPr>
          <p:nvPr>
            <p:ph idx="1"/>
          </p:nvPr>
        </p:nvSpPr>
        <p:spPr/>
        <p:txBody>
          <a:bodyPr/>
          <a:lstStyle/>
          <a:p>
            <a:r>
              <a:rPr lang="en-US" dirty="0"/>
              <a:t>Definition (Wikipedia)</a:t>
            </a:r>
          </a:p>
          <a:p>
            <a:r>
              <a:rPr lang="en-US" dirty="0"/>
              <a:t>“A statistical </a:t>
            </a:r>
            <a:r>
              <a:rPr lang="en-US" b="1" dirty="0"/>
              <a:t>language model</a:t>
            </a:r>
            <a:r>
              <a:rPr lang="en-US" dirty="0"/>
              <a:t> is a </a:t>
            </a:r>
            <a:r>
              <a:rPr lang="en-US" dirty="0">
                <a:hlinkClick r:id="rId2" tooltip="Probability distribution"/>
              </a:rPr>
              <a:t>probability distribution</a:t>
            </a:r>
            <a:r>
              <a:rPr lang="en-US" dirty="0"/>
              <a:t> over sequences of words.”</a:t>
            </a:r>
          </a:p>
          <a:p>
            <a:r>
              <a:rPr lang="en-US" dirty="0"/>
              <a:t>Input:</a:t>
            </a:r>
          </a:p>
          <a:p>
            <a:pPr lvl="1"/>
            <a:r>
              <a:rPr lang="en-US" dirty="0"/>
              <a:t>Sequence of n words</a:t>
            </a:r>
          </a:p>
          <a:p>
            <a:r>
              <a:rPr lang="en-US" dirty="0"/>
              <a:t>Output</a:t>
            </a:r>
          </a:p>
          <a:p>
            <a:pPr lvl="1"/>
            <a:r>
              <a:rPr lang="en-US" dirty="0"/>
              <a:t>P (w</a:t>
            </a:r>
            <a:r>
              <a:rPr lang="en-US" baseline="-25000" dirty="0"/>
              <a:t>1</a:t>
            </a:r>
            <a:r>
              <a:rPr lang="en-US" dirty="0"/>
              <a:t>, w</a:t>
            </a:r>
            <a:r>
              <a:rPr lang="en-US" baseline="-25000" dirty="0"/>
              <a:t>2</a:t>
            </a:r>
            <a:r>
              <a:rPr lang="en-US" dirty="0"/>
              <a:t>, w</a:t>
            </a:r>
            <a:r>
              <a:rPr lang="en-US" baseline="-25000" dirty="0"/>
              <a:t>3</a:t>
            </a:r>
            <a:r>
              <a:rPr lang="en-US" dirty="0"/>
              <a:t>…</a:t>
            </a:r>
            <a:r>
              <a:rPr lang="en-US" dirty="0" err="1"/>
              <a:t>w</a:t>
            </a:r>
            <a:r>
              <a:rPr lang="en-US" baseline="-25000" dirty="0" err="1"/>
              <a:t>n</a:t>
            </a:r>
            <a:r>
              <a:rPr lang="en-US" dirty="0"/>
              <a:t>)</a:t>
            </a:r>
          </a:p>
        </p:txBody>
      </p:sp>
    </p:spTree>
    <p:extLst>
      <p:ext uri="{BB962C8B-B14F-4D97-AF65-F5344CB8AC3E}">
        <p14:creationId xmlns:p14="http://schemas.microsoft.com/office/powerpoint/2010/main" val="2744111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0D8C-048A-8A4F-9F0F-779A207D8130}"/>
              </a:ext>
            </a:extLst>
          </p:cNvPr>
          <p:cNvSpPr>
            <a:spLocks noGrp="1"/>
          </p:cNvSpPr>
          <p:nvPr>
            <p:ph type="title"/>
          </p:nvPr>
        </p:nvSpPr>
        <p:spPr/>
        <p:txBody>
          <a:bodyPr/>
          <a:lstStyle/>
          <a:p>
            <a:r>
              <a:rPr lang="en-US" dirty="0"/>
              <a:t>Why do people care about language models?</a:t>
            </a:r>
          </a:p>
        </p:txBody>
      </p:sp>
      <p:sp>
        <p:nvSpPr>
          <p:cNvPr id="3" name="Content Placeholder 2">
            <a:extLst>
              <a:ext uri="{FF2B5EF4-FFF2-40B4-BE49-F238E27FC236}">
                <a16:creationId xmlns:a16="http://schemas.microsoft.com/office/drawing/2014/main" id="{7A799CAA-0443-2A49-B1EB-E65F161B7EFB}"/>
              </a:ext>
            </a:extLst>
          </p:cNvPr>
          <p:cNvSpPr>
            <a:spLocks noGrp="1"/>
          </p:cNvSpPr>
          <p:nvPr>
            <p:ph idx="1"/>
          </p:nvPr>
        </p:nvSpPr>
        <p:spPr/>
        <p:txBody>
          <a:bodyPr>
            <a:normAutofit lnSpcReduction="10000"/>
          </a:bodyPr>
          <a:lstStyle/>
          <a:p>
            <a:r>
              <a:rPr lang="en-US" dirty="0"/>
              <a:t>Autocomplete on your favorite texting app</a:t>
            </a:r>
          </a:p>
          <a:p>
            <a:pPr lvl="1"/>
            <a:r>
              <a:rPr lang="en-US" dirty="0"/>
              <a:t>What is the probability of the next word?</a:t>
            </a:r>
          </a:p>
          <a:p>
            <a:r>
              <a:rPr lang="en-US" dirty="0"/>
              <a:t>Spelling Correction</a:t>
            </a:r>
          </a:p>
          <a:p>
            <a:pPr lvl="1"/>
            <a:r>
              <a:rPr lang="en-US" dirty="0" err="1"/>
              <a:t>Thnk</a:t>
            </a:r>
            <a:r>
              <a:rPr lang="en-US" dirty="0"/>
              <a:t> you -&gt; Thank you</a:t>
            </a:r>
          </a:p>
          <a:p>
            <a:r>
              <a:rPr lang="en-US" dirty="0"/>
              <a:t>Audio recognition</a:t>
            </a:r>
          </a:p>
          <a:p>
            <a:pPr lvl="1"/>
            <a:r>
              <a:rPr lang="en-US" dirty="0"/>
              <a:t>“recognize speech" and "wreck a nice beach" sound similar, but mean different things. “ (Wikipedia)</a:t>
            </a:r>
          </a:p>
          <a:p>
            <a:r>
              <a:rPr lang="en-US" dirty="0"/>
              <a:t>Question Answering</a:t>
            </a:r>
          </a:p>
          <a:p>
            <a:pPr lvl="1"/>
            <a:r>
              <a:rPr lang="en-US" dirty="0"/>
              <a:t>?</a:t>
            </a:r>
          </a:p>
          <a:p>
            <a:r>
              <a:rPr lang="en-US" dirty="0"/>
              <a:t>Many more…</a:t>
            </a:r>
          </a:p>
        </p:txBody>
      </p:sp>
    </p:spTree>
    <p:extLst>
      <p:ext uri="{BB962C8B-B14F-4D97-AF65-F5344CB8AC3E}">
        <p14:creationId xmlns:p14="http://schemas.microsoft.com/office/powerpoint/2010/main" val="2832932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8803</TotalTime>
  <Words>3338</Words>
  <Application>Microsoft Macintosh PowerPoint</Application>
  <PresentationFormat>Widescreen</PresentationFormat>
  <Paragraphs>556</Paragraphs>
  <Slides>70</Slides>
  <Notes>57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Arial</vt:lpstr>
      <vt:lpstr>Calibri</vt:lpstr>
      <vt:lpstr>Calibri Light</vt:lpstr>
      <vt:lpstr>Courier</vt:lpstr>
      <vt:lpstr>Tahoma</vt:lpstr>
      <vt:lpstr>Times</vt:lpstr>
      <vt:lpstr>Verdana</vt:lpstr>
      <vt:lpstr>Wingdings</vt:lpstr>
      <vt:lpstr>Office Theme</vt:lpstr>
      <vt:lpstr>Equation</vt:lpstr>
      <vt:lpstr>Lecture 5 Language Models</vt:lpstr>
      <vt:lpstr>Lecture Overview</vt:lpstr>
      <vt:lpstr>PowerPoint Presentation</vt:lpstr>
      <vt:lpstr>PowerPoint Presentation</vt:lpstr>
      <vt:lpstr>PowerPoint Presentation</vt:lpstr>
      <vt:lpstr>Connect to Jupyter</vt:lpstr>
      <vt:lpstr>Cheaha Home Directory</vt:lpstr>
      <vt:lpstr>Language Model</vt:lpstr>
      <vt:lpstr>Why do people care about language models?</vt:lpstr>
      <vt:lpstr>PowerPoint Presentation</vt:lpstr>
      <vt:lpstr>Language Model Development</vt:lpstr>
      <vt:lpstr>Casual Language Models</vt:lpstr>
      <vt:lpstr>Probabilistic Language Modeling</vt:lpstr>
      <vt:lpstr>How to compute P(W)</vt:lpstr>
      <vt:lpstr>Reminder: The Chain Rule</vt:lpstr>
      <vt:lpstr>The Chain Rule applied to compute joint probability of words in sentence</vt:lpstr>
      <vt:lpstr>How to estimate these probabilities</vt:lpstr>
      <vt:lpstr>Markov Assumption</vt:lpstr>
      <vt:lpstr>Markov Assumption</vt:lpstr>
      <vt:lpstr>Simplest case: Unigram model</vt:lpstr>
      <vt:lpstr>Bigram model</vt:lpstr>
      <vt:lpstr>N-gram models</vt:lpstr>
      <vt:lpstr> Language Modeling</vt:lpstr>
      <vt:lpstr>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Practical Issues</vt:lpstr>
      <vt:lpstr>Language Modeling Toolkits</vt:lpstr>
      <vt:lpstr>Google N-Gram Release, August 2006</vt:lpstr>
      <vt:lpstr>Google N-Gram Release</vt:lpstr>
      <vt:lpstr>PowerPoint Presentation</vt:lpstr>
      <vt:lpstr> Language Modeling</vt:lpstr>
      <vt:lpstr>Evaluation: How good is our model?</vt:lpstr>
      <vt:lpstr>Training on the test set</vt:lpstr>
      <vt:lpstr>Extrinsic evaluation of N-gram models</vt:lpstr>
      <vt:lpstr>Extrinsic Evaluations</vt:lpstr>
      <vt:lpstr>GLUE Benchmark – Human Ranking Aug 31/2022</vt:lpstr>
      <vt:lpstr>PowerPoint Presentation</vt:lpstr>
      <vt:lpstr>SuperGLUE: August 31st, 2022</vt:lpstr>
      <vt:lpstr>PowerPoint Presentation</vt:lpstr>
      <vt:lpstr>PowerPoint Presentation</vt:lpstr>
      <vt:lpstr>Difficulty of extrinsic (in-vivo) evaluation of  N-gram models</vt:lpstr>
      <vt:lpstr>Intuition of Perplexity</vt:lpstr>
      <vt:lpstr>Perplexity</vt:lpstr>
      <vt:lpstr>Perplexity as Weight Average Branching Factor</vt:lpstr>
      <vt:lpstr>Perplexity: Model Probabilities on a Specific Corpus</vt:lpstr>
      <vt:lpstr>Lower perplexity = better model</vt:lpstr>
      <vt:lpstr>PowerPoint Presentation</vt:lpstr>
      <vt:lpstr> Language Modeling</vt:lpstr>
      <vt:lpstr>The Shannon Visualization Method</vt:lpstr>
      <vt:lpstr>Approximating Shakespeare</vt:lpstr>
      <vt:lpstr>Shakespeare as corpus</vt:lpstr>
      <vt:lpstr>The wall street journal is not shakespeare (no offense)</vt:lpstr>
      <vt:lpstr>Can you guess the author of these random 3-gram sentences?</vt:lpstr>
      <vt:lpstr>The perils of overfitting</vt:lpstr>
      <vt:lpstr>Zeros</vt:lpstr>
      <vt:lpstr>Zero probability bigrams</vt:lpstr>
      <vt:lpstr>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Osborne, John D.</dc:creator>
  <cp:lastModifiedBy>Osborne, John David (Campus)</cp:lastModifiedBy>
  <cp:revision>51</cp:revision>
  <dcterms:created xsi:type="dcterms:W3CDTF">2019-08-31T21:19:35Z</dcterms:created>
  <dcterms:modified xsi:type="dcterms:W3CDTF">2023-08-31T21:22:44Z</dcterms:modified>
</cp:coreProperties>
</file>